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40"/>
  </p:notesMasterIdLst>
  <p:handoutMasterIdLst>
    <p:handoutMasterId r:id="rId41"/>
  </p:handoutMasterIdLst>
  <p:sldIdLst>
    <p:sldId id="265" r:id="rId6"/>
    <p:sldId id="256" r:id="rId7"/>
    <p:sldId id="295" r:id="rId8"/>
    <p:sldId id="272" r:id="rId9"/>
    <p:sldId id="1451" r:id="rId10"/>
    <p:sldId id="1945" r:id="rId11"/>
    <p:sldId id="1939" r:id="rId12"/>
    <p:sldId id="308" r:id="rId13"/>
    <p:sldId id="309" r:id="rId14"/>
    <p:sldId id="321" r:id="rId15"/>
    <p:sldId id="322" r:id="rId16"/>
    <p:sldId id="325" r:id="rId17"/>
    <p:sldId id="333" r:id="rId18"/>
    <p:sldId id="336" r:id="rId19"/>
    <p:sldId id="337" r:id="rId20"/>
    <p:sldId id="335" r:id="rId21"/>
    <p:sldId id="324" r:id="rId22"/>
    <p:sldId id="330" r:id="rId23"/>
    <p:sldId id="328" r:id="rId24"/>
    <p:sldId id="332" r:id="rId25"/>
    <p:sldId id="329" r:id="rId26"/>
    <p:sldId id="331" r:id="rId27"/>
    <p:sldId id="323" r:id="rId28"/>
    <p:sldId id="339" r:id="rId29"/>
    <p:sldId id="326" r:id="rId30"/>
    <p:sldId id="338" r:id="rId31"/>
    <p:sldId id="312" r:id="rId32"/>
    <p:sldId id="313" r:id="rId33"/>
    <p:sldId id="314" r:id="rId34"/>
    <p:sldId id="1981" r:id="rId35"/>
    <p:sldId id="1979" r:id="rId36"/>
    <p:sldId id="1982" r:id="rId37"/>
    <p:sldId id="270" r:id="rId38"/>
    <p:sldId id="1946" r:id="rId3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Juliano" initials="A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1582B-4ADF-4F5E-8223-D1BAE5B6CE10}" v="5" dt="2024-03-18T21:02:09.212"/>
    <p1510:client id="{9EC8201E-027F-F316-700A-0EA33C1C921A}" v="9" dt="2024-03-18T13:09:57.126"/>
    <p1510:client id="{F94E5C74-4829-4779-9F0B-C82A5A439EED}" v="37" dt="2024-03-18T13:18:36.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796" autoAdjust="0"/>
  </p:normalViewPr>
  <p:slideViewPr>
    <p:cSldViewPr snapToGrid="0">
      <p:cViewPr varScale="1">
        <p:scale>
          <a:sx n="74" d="100"/>
          <a:sy n="74" d="100"/>
        </p:scale>
        <p:origin x="34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32" tIns="45716" rIns="91432" bIns="45716" rtlCol="0"/>
          <a:lstStyle>
            <a:lvl1pPr algn="r">
              <a:defRPr sz="1200"/>
            </a:lvl1pPr>
          </a:lstStyle>
          <a:p>
            <a:fld id="{7BBFCDE4-7999-4E18-BDEA-F4527645F930}" type="datetimeFigureOut">
              <a:rPr lang="en-US" smtClean="0"/>
              <a:t>3/20/2024</a:t>
            </a:fld>
            <a:endParaRPr lang="en-US"/>
          </a:p>
        </p:txBody>
      </p:sp>
      <p:sp>
        <p:nvSpPr>
          <p:cNvPr id="4" name="Footer Placeholder 3"/>
          <p:cNvSpPr>
            <a:spLocks noGrp="1"/>
          </p:cNvSpPr>
          <p:nvPr>
            <p:ph type="ftr" sz="quarter" idx="2"/>
          </p:nvPr>
        </p:nvSpPr>
        <p:spPr>
          <a:xfrm>
            <a:off x="0" y="8829968"/>
            <a:ext cx="2971800" cy="464820"/>
          </a:xfrm>
          <a:prstGeom prst="rect">
            <a:avLst/>
          </a:prstGeom>
        </p:spPr>
        <p:txBody>
          <a:bodyPr vert="horz" lIns="91432" tIns="45716" rIns="91432"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8"/>
            <a:ext cx="2971800" cy="464820"/>
          </a:xfrm>
          <a:prstGeom prst="rect">
            <a:avLst/>
          </a:prstGeom>
        </p:spPr>
        <p:txBody>
          <a:bodyPr vert="horz" lIns="91432" tIns="45716" rIns="91432" bIns="45716" rtlCol="0" anchor="b"/>
          <a:lstStyle>
            <a:lvl1pPr algn="r">
              <a:defRPr sz="1200"/>
            </a:lvl1pPr>
          </a:lstStyle>
          <a:p>
            <a:fld id="{3325E501-74F2-4757-985C-9BC02D562A76}"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32" tIns="45716" rIns="91432" bIns="45716" rtlCol="0"/>
          <a:lstStyle>
            <a:lvl1pPr algn="r">
              <a:defRPr sz="1200"/>
            </a:lvl1pPr>
          </a:lstStyle>
          <a:p>
            <a:fld id="{543CBD31-4F43-41CE-A6D6-5A2A8B012A5F}" type="datetimeFigureOut">
              <a:rPr lang="en-US" smtClean="0"/>
              <a:pPr/>
              <a:t>3/20/2024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4820"/>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8"/>
            <a:ext cx="2971800" cy="464820"/>
          </a:xfrm>
          <a:prstGeom prst="rect">
            <a:avLst/>
          </a:prstGeom>
        </p:spPr>
        <p:txBody>
          <a:bodyPr vert="horz" lIns="91432" tIns="45716" rIns="91432" bIns="45716" rtlCol="0" anchor="b"/>
          <a:lstStyle>
            <a:lvl1pPr algn="r">
              <a:defRPr sz="1200"/>
            </a:lvl1pPr>
          </a:lstStyle>
          <a:p>
            <a:fld id="{7F2498DB-9E52-41E3-9CDC-BA3529EE43C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latin typeface="Times New Roman" panose="02020603050405020304" pitchFamily="18" charset="0"/>
                <a:ea typeface="Times New Roman" panose="02020603050405020304" pitchFamily="18" charset="0"/>
              </a:rPr>
              <a:t>Welcome back! I hope you January went awesome! </a:t>
            </a:r>
          </a:p>
          <a:p>
            <a:endParaRPr lang="en-US" sz="1800" dirty="0">
              <a:latin typeface="Times New Roman" panose="02020603050405020304" pitchFamily="18" charset="0"/>
              <a:ea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rPr>
              <a:t>Say your name and </a:t>
            </a:r>
            <a:r>
              <a:rPr lang="en-US" sz="1200" b="0" i="0" kern="1200" dirty="0">
                <a:solidFill>
                  <a:schemeClr val="tx1"/>
                </a:solidFill>
                <a:effectLst/>
                <a:latin typeface="+mn-lt"/>
                <a:ea typeface="+mn-ea"/>
                <a:cs typeface="+mn-cs"/>
              </a:rPr>
              <a:t>if you won an all-expenses paid vacation, where would it be?</a:t>
            </a:r>
          </a:p>
          <a:p>
            <a:endParaRPr lang="en-US" sz="1800" dirty="0">
              <a:latin typeface="Times New Roman" panose="02020603050405020304" pitchFamily="18" charset="0"/>
              <a:ea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rPr>
              <a:t>Any celebrations– promotions, babies, houses, etc.? </a:t>
            </a:r>
          </a:p>
        </p:txBody>
      </p:sp>
      <p:sp>
        <p:nvSpPr>
          <p:cNvPr id="4" name="Slide Number Placeholder 3"/>
          <p:cNvSpPr>
            <a:spLocks noGrp="1"/>
          </p:cNvSpPr>
          <p:nvPr>
            <p:ph type="sldNum" sz="quarter" idx="5"/>
          </p:nvPr>
        </p:nvSpPr>
        <p:spPr/>
        <p:txBody>
          <a:bodyPr/>
          <a:lstStyle/>
          <a:p>
            <a:fld id="{7F2498DB-9E52-41E3-9CDC-BA3529EE43CF}" type="slidenum">
              <a:rPr lang="en-US" smtClean="0"/>
              <a:pPr/>
              <a:t>1</a:t>
            </a:fld>
            <a:endParaRPr lang="en-US"/>
          </a:p>
        </p:txBody>
      </p:sp>
    </p:spTree>
    <p:extLst>
      <p:ext uri="{BB962C8B-B14F-4D97-AF65-F5344CB8AC3E}">
        <p14:creationId xmlns:p14="http://schemas.microsoft.com/office/powerpoint/2010/main" val="870973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24874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1898525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55048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179686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374248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2303330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74203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1148176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latin typeface="Calibri" panose="020F0502020204030204" pitchFamily="34" charset="0"/>
              </a:rPr>
              <a:t>Lunch will be sandwiches and wraps!</a:t>
            </a:r>
          </a:p>
          <a:p>
            <a:endParaRPr lang="en-US" sz="1800" dirty="0">
              <a:latin typeface="Calibri" panose="020F0502020204030204" pitchFamily="34" charset="0"/>
            </a:endParaRPr>
          </a:p>
          <a:p>
            <a:r>
              <a:rPr lang="en-US" sz="1800" dirty="0">
                <a:latin typeface="Calibri" panose="020F0502020204030204" pitchFamily="34" charset="0"/>
              </a:rPr>
              <a:t>Coffee, tea, and other drink refreshments will be provided all day.</a:t>
            </a:r>
          </a:p>
          <a:p>
            <a:r>
              <a:rPr lang="en-US" sz="1800" dirty="0">
                <a:latin typeface="Calibri" panose="020F0502020204030204" pitchFamily="34" charset="0"/>
              </a:rPr>
              <a:t>Sodas and waters are also available. </a:t>
            </a:r>
          </a:p>
          <a:p>
            <a:br>
              <a:rPr lang="en-US" b="1" dirty="0"/>
            </a:br>
            <a:endParaRPr lang="en-US" dirty="0"/>
          </a:p>
        </p:txBody>
      </p:sp>
      <p:sp>
        <p:nvSpPr>
          <p:cNvPr id="4" name="Slide Number Placeholder 3"/>
          <p:cNvSpPr>
            <a:spLocks noGrp="1"/>
          </p:cNvSpPr>
          <p:nvPr>
            <p:ph type="sldNum" sz="quarter" idx="5"/>
          </p:nvPr>
        </p:nvSpPr>
        <p:spPr/>
        <p:txBody>
          <a:bodyPr/>
          <a:lstStyle/>
          <a:p>
            <a:fld id="{7F2498DB-9E52-41E3-9CDC-BA3529EE43CF}" type="slidenum">
              <a:rPr lang="en-US" smtClean="0"/>
              <a:pPr/>
              <a:t>31</a:t>
            </a:fld>
            <a:endParaRPr lang="en-US"/>
          </a:p>
        </p:txBody>
      </p:sp>
    </p:spTree>
    <p:extLst>
      <p:ext uri="{BB962C8B-B14F-4D97-AF65-F5344CB8AC3E}">
        <p14:creationId xmlns:p14="http://schemas.microsoft.com/office/powerpoint/2010/main" val="4021033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latin typeface="Calibri" panose="020F0502020204030204" pitchFamily="34" charset="0"/>
              </a:rPr>
              <a:t>Lunch will be sandwiches and wraps!</a:t>
            </a:r>
          </a:p>
          <a:p>
            <a:endParaRPr lang="en-US" sz="1800" dirty="0">
              <a:latin typeface="Calibri" panose="020F0502020204030204" pitchFamily="34" charset="0"/>
            </a:endParaRPr>
          </a:p>
          <a:p>
            <a:r>
              <a:rPr lang="en-US" sz="1800" dirty="0">
                <a:latin typeface="Calibri" panose="020F0502020204030204" pitchFamily="34" charset="0"/>
              </a:rPr>
              <a:t>Coffee, tea, and other drink refreshments will be provided all day.</a:t>
            </a:r>
          </a:p>
          <a:p>
            <a:r>
              <a:rPr lang="en-US" sz="1800" dirty="0">
                <a:latin typeface="Calibri" panose="020F0502020204030204" pitchFamily="34" charset="0"/>
              </a:rPr>
              <a:t>Sodas and waters are also available. </a:t>
            </a:r>
          </a:p>
          <a:p>
            <a:br>
              <a:rPr lang="en-US" b="1" dirty="0"/>
            </a:br>
            <a:endParaRPr lang="en-US" dirty="0"/>
          </a:p>
        </p:txBody>
      </p:sp>
      <p:sp>
        <p:nvSpPr>
          <p:cNvPr id="4" name="Slide Number Placeholder 3"/>
          <p:cNvSpPr>
            <a:spLocks noGrp="1"/>
          </p:cNvSpPr>
          <p:nvPr>
            <p:ph type="sldNum" sz="quarter" idx="5"/>
          </p:nvPr>
        </p:nvSpPr>
        <p:spPr/>
        <p:txBody>
          <a:bodyPr/>
          <a:lstStyle/>
          <a:p>
            <a:fld id="{7F2498DB-9E52-41E3-9CDC-BA3529EE43CF}" type="slidenum">
              <a:rPr lang="en-US" smtClean="0"/>
              <a:pPr/>
              <a:t>32</a:t>
            </a:fld>
            <a:endParaRPr lang="en-US"/>
          </a:p>
        </p:txBody>
      </p:sp>
    </p:spTree>
    <p:extLst>
      <p:ext uri="{BB962C8B-B14F-4D97-AF65-F5344CB8AC3E}">
        <p14:creationId xmlns:p14="http://schemas.microsoft.com/office/powerpoint/2010/main" val="1662369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nSpc>
                <a:spcPct val="107000"/>
              </a:lnSpc>
            </a:pPr>
            <a:r>
              <a:rPr lang="en-US" sz="18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Core Sponsors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Beacon Credit Union – welcome to Chandra &amp; Madyson – last year David &amp; Chris from BCU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City of Wabash – donated their spot so one of you received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Wabash County – welcome to Chrissy from the Deputy Recorder </a:t>
            </a:r>
          </a:p>
          <a:p>
            <a:pPr marL="342869" indent="-342869">
              <a:lnSpc>
                <a:spcPct val="107000"/>
              </a:lnSpc>
              <a:spcAft>
                <a:spcPts val="800"/>
              </a:spcAft>
              <a:tabLst>
                <a:tab pos="457158" algn="l"/>
              </a:tabLst>
            </a:pPr>
            <a:r>
              <a:rPr lang="en-US" sz="18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Lunch Sponsors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Duke Energy</a:t>
            </a: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Edward Jones</a:t>
            </a: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Josiah Whites</a:t>
            </a: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Heartland Career Center</a:t>
            </a: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NIPSCO</a:t>
            </a: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Ruoff Mortgage</a:t>
            </a: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Town of North Manchester – a few North Manchester residents – Jacquelin who lives outside of NM and Kathy Carney who works at </a:t>
            </a:r>
            <a:r>
              <a:rPr lang="en-US" sz="1800"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Intertech</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in NM  </a:t>
            </a:r>
          </a:p>
          <a:p>
            <a:pPr marL="342869" indent="-342869">
              <a:lnSpc>
                <a:spcPct val="107000"/>
              </a:lnSpc>
              <a:spcAft>
                <a:spcPts val="800"/>
              </a:spcAft>
              <a:tabLst>
                <a:tab pos="457158" algn="l"/>
              </a:tabLst>
            </a:pPr>
            <a:r>
              <a:rPr lang="en-US" sz="1800" dirty="0">
                <a:solidFill>
                  <a:srgbClr val="000000"/>
                </a:solidFill>
                <a:latin typeface="Verdana" panose="020B0604030504040204" pitchFamily="34" charset="0"/>
                <a:ea typeface="Calibri" panose="020F0502020204030204" pitchFamily="34" charset="0"/>
                <a:cs typeface="Times New Roman" panose="02020603050405020304" pitchFamily="18" charset="0"/>
              </a:rPr>
              <a:t>Real Alloy- welcome to Jerome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05622">
              <a:defRPr/>
            </a:pPr>
            <a:r>
              <a:rPr lang="en-US"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Scholarship Sponsors – congrats to the participants who received scholarships </a:t>
            </a:r>
          </a:p>
          <a:p>
            <a:pPr defTabSz="905622">
              <a:defRPr/>
            </a:pPr>
            <a:r>
              <a:rPr lang="en-US" dirty="0">
                <a:solidFill>
                  <a:srgbClr val="000000"/>
                </a:solidFill>
                <a:latin typeface="Verdana" panose="020B0604030504040204" pitchFamily="34" charset="0"/>
                <a:ea typeface="Calibri" panose="020F0502020204030204" pitchFamily="34" charset="0"/>
                <a:cs typeface="Times New Roman" panose="02020603050405020304" pitchFamily="18" charset="0"/>
              </a:rPr>
              <a:t>Downtown Wabash, Inc- welcome to Adrianna </a:t>
            </a:r>
          </a:p>
          <a:p>
            <a:pPr defTabSz="905622">
              <a:defRPr/>
            </a:pPr>
            <a:r>
              <a:rPr lang="en-US" dirty="0">
                <a:solidFill>
                  <a:srgbClr val="000000"/>
                </a:solidFill>
                <a:latin typeface="Verdana" panose="020B0604030504040204" pitchFamily="34" charset="0"/>
                <a:ea typeface="Calibri" panose="020F0502020204030204" pitchFamily="34" charset="0"/>
                <a:cs typeface="Times New Roman" panose="02020603050405020304" pitchFamily="18" charset="0"/>
              </a:rPr>
              <a:t>City of Wabash </a:t>
            </a:r>
          </a:p>
          <a:p>
            <a:pPr defTabSz="905622">
              <a:defRPr/>
            </a:pPr>
            <a:r>
              <a:rPr lang="en-US" dirty="0">
                <a:solidFill>
                  <a:srgbClr val="000000"/>
                </a:solidFill>
                <a:latin typeface="Verdana" panose="020B0604030504040204" pitchFamily="34" charset="0"/>
                <a:ea typeface="Calibri" panose="020F0502020204030204" pitchFamily="34" charset="0"/>
                <a:cs typeface="Times New Roman" panose="02020603050405020304" pitchFamily="18" charset="0"/>
              </a:rPr>
              <a:t>Hoosier Jiffy Print</a:t>
            </a:r>
          </a:p>
          <a:p>
            <a:pPr defTabSz="905622">
              <a:defRPr/>
            </a:pPr>
            <a:r>
              <a:rPr lang="en-US" dirty="0">
                <a:solidFill>
                  <a:srgbClr val="000000"/>
                </a:solidFill>
                <a:latin typeface="Verdana" panose="020B0604030504040204" pitchFamily="34" charset="0"/>
                <a:ea typeface="Calibri" panose="020F0502020204030204" pitchFamily="34" charset="0"/>
                <a:cs typeface="Times New Roman" panose="02020603050405020304" pitchFamily="18" charset="0"/>
              </a:rPr>
              <a:t>GWC</a:t>
            </a: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05622">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F2498DB-9E52-41E3-9CDC-BA3529EE43C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498DB-9E52-41E3-9CDC-BA3529EE43CF}" type="slidenum">
              <a:rPr lang="en-US" smtClean="0"/>
              <a:pPr/>
              <a:t>33</a:t>
            </a:fld>
            <a:endParaRPr lang="en-US"/>
          </a:p>
        </p:txBody>
      </p:sp>
    </p:spTree>
    <p:extLst>
      <p:ext uri="{BB962C8B-B14F-4D97-AF65-F5344CB8AC3E}">
        <p14:creationId xmlns:p14="http://schemas.microsoft.com/office/powerpoint/2010/main" val="43784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latin typeface="Calibri" panose="020F0502020204030204" pitchFamily="34" charset="0"/>
              </a:rPr>
              <a:t>Lunch will be sandwiches and wraps!</a:t>
            </a:r>
          </a:p>
          <a:p>
            <a:endParaRPr lang="en-US" sz="1800" dirty="0">
              <a:latin typeface="Calibri" panose="020F0502020204030204" pitchFamily="34" charset="0"/>
            </a:endParaRPr>
          </a:p>
          <a:p>
            <a:r>
              <a:rPr lang="en-US" sz="1800" dirty="0">
                <a:latin typeface="Calibri" panose="020F0502020204030204" pitchFamily="34" charset="0"/>
              </a:rPr>
              <a:t>Coffee, tea, and other drink refreshments will be provided all day.</a:t>
            </a:r>
          </a:p>
          <a:p>
            <a:r>
              <a:rPr lang="en-US" sz="1800" dirty="0">
                <a:latin typeface="Calibri" panose="020F0502020204030204" pitchFamily="34" charset="0"/>
              </a:rPr>
              <a:t>Sodas and waters are also available. </a:t>
            </a:r>
          </a:p>
          <a:p>
            <a:br>
              <a:rPr lang="en-US" b="1" dirty="0"/>
            </a:br>
            <a:endParaRPr lang="en-US" dirty="0"/>
          </a:p>
        </p:txBody>
      </p:sp>
      <p:sp>
        <p:nvSpPr>
          <p:cNvPr id="4" name="Slide Number Placeholder 3"/>
          <p:cNvSpPr>
            <a:spLocks noGrp="1"/>
          </p:cNvSpPr>
          <p:nvPr>
            <p:ph type="sldNum" sz="quarter" idx="5"/>
          </p:nvPr>
        </p:nvSpPr>
        <p:spPr/>
        <p:txBody>
          <a:bodyPr/>
          <a:lstStyle/>
          <a:p>
            <a:fld id="{7F2498DB-9E52-41E3-9CDC-BA3529EE43CF}" type="slidenum">
              <a:rPr lang="en-US" smtClean="0"/>
              <a:pPr/>
              <a:t>3</a:t>
            </a:fld>
            <a:endParaRPr lang="en-US"/>
          </a:p>
        </p:txBody>
      </p:sp>
    </p:spTree>
    <p:extLst>
      <p:ext uri="{BB962C8B-B14F-4D97-AF65-F5344CB8AC3E}">
        <p14:creationId xmlns:p14="http://schemas.microsoft.com/office/powerpoint/2010/main" val="427011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F2498DB-9E52-41E3-9CDC-BA3529EE43CF}" type="slidenum">
              <a:rPr lang="en-US" smtClean="0"/>
              <a:pPr/>
              <a:t>4</a:t>
            </a:fld>
            <a:endParaRPr lang="en-US"/>
          </a:p>
        </p:txBody>
      </p:sp>
    </p:spTree>
    <p:extLst>
      <p:ext uri="{BB962C8B-B14F-4D97-AF65-F5344CB8AC3E}">
        <p14:creationId xmlns:p14="http://schemas.microsoft.com/office/powerpoint/2010/main" val="158773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5622"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Verdana" panose="020B0604030504040204" pitchFamily="34" charset="0"/>
              </a:rPr>
              <a:t>Smoking Policy:</a:t>
            </a:r>
            <a:r>
              <a:rPr lang="en-US" sz="1800" dirty="0">
                <a:solidFill>
                  <a:srgbClr val="000000"/>
                </a:solidFill>
                <a:latin typeface="Verdana" panose="020B0604030504040204" pitchFamily="34" charset="0"/>
              </a:rPr>
              <a:t> </a:t>
            </a:r>
            <a:r>
              <a:rPr lang="en-US" sz="1200" b="0" i="0" kern="1200" dirty="0">
                <a:solidFill>
                  <a:schemeClr val="tx1"/>
                </a:solidFill>
                <a:effectLst/>
                <a:latin typeface="+mn-lt"/>
                <a:ea typeface="+mn-ea"/>
                <a:cs typeface="+mn-cs"/>
              </a:rPr>
              <a:t>We are a tobacco free facility but have designated smoking areas available outside. This includes all tobacco products and e-cigarettes.</a:t>
            </a:r>
          </a:p>
        </p:txBody>
      </p:sp>
      <p:sp>
        <p:nvSpPr>
          <p:cNvPr id="4" name="Slide Number Placeholder 3"/>
          <p:cNvSpPr>
            <a:spLocks noGrp="1"/>
          </p:cNvSpPr>
          <p:nvPr>
            <p:ph type="sldNum" sz="quarter" idx="5"/>
          </p:nvPr>
        </p:nvSpPr>
        <p:spPr/>
        <p:txBody>
          <a:bodyPr/>
          <a:lstStyle/>
          <a:p>
            <a:fld id="{7F2498DB-9E52-41E3-9CDC-BA3529EE43CF}" type="slidenum">
              <a:rPr lang="en-US" smtClean="0"/>
              <a:pPr/>
              <a:t>5</a:t>
            </a:fld>
            <a:endParaRPr lang="en-US"/>
          </a:p>
        </p:txBody>
      </p:sp>
    </p:spTree>
    <p:extLst>
      <p:ext uri="{BB962C8B-B14F-4D97-AF65-F5344CB8AC3E}">
        <p14:creationId xmlns:p14="http://schemas.microsoft.com/office/powerpoint/2010/main" val="2291357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F2498DB-9E52-41E3-9CDC-BA3529EE43CF}" type="slidenum">
              <a:rPr lang="en-US" smtClean="0"/>
              <a:pPr/>
              <a:t>6</a:t>
            </a:fld>
            <a:endParaRPr lang="en-US"/>
          </a:p>
        </p:txBody>
      </p:sp>
    </p:spTree>
    <p:extLst>
      <p:ext uri="{BB962C8B-B14F-4D97-AF65-F5344CB8AC3E}">
        <p14:creationId xmlns:p14="http://schemas.microsoft.com/office/powerpoint/2010/main" val="183143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99d336c06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899d336c0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8f4448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8f4448ae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57687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3777" indent="0" algn="ctr">
              <a:buNone/>
              <a:defRPr>
                <a:solidFill>
                  <a:schemeClr val="tx1">
                    <a:tint val="75000"/>
                  </a:schemeClr>
                </a:solidFill>
              </a:defRPr>
            </a:lvl2pPr>
            <a:lvl3pPr marL="887553" indent="0" algn="ctr">
              <a:buNone/>
              <a:defRPr>
                <a:solidFill>
                  <a:schemeClr val="tx1">
                    <a:tint val="75000"/>
                  </a:schemeClr>
                </a:solidFill>
              </a:defRPr>
            </a:lvl3pPr>
            <a:lvl4pPr marL="1331330" indent="0" algn="ctr">
              <a:buNone/>
              <a:defRPr>
                <a:solidFill>
                  <a:schemeClr val="tx1">
                    <a:tint val="75000"/>
                  </a:schemeClr>
                </a:solidFill>
              </a:defRPr>
            </a:lvl4pPr>
            <a:lvl5pPr marL="1775106" indent="0" algn="ctr">
              <a:buNone/>
              <a:defRPr>
                <a:solidFill>
                  <a:schemeClr val="tx1">
                    <a:tint val="75000"/>
                  </a:schemeClr>
                </a:solidFill>
              </a:defRPr>
            </a:lvl5pPr>
            <a:lvl6pPr marL="2218883" indent="0" algn="ctr">
              <a:buNone/>
              <a:defRPr>
                <a:solidFill>
                  <a:schemeClr val="tx1">
                    <a:tint val="75000"/>
                  </a:schemeClr>
                </a:solidFill>
              </a:defRPr>
            </a:lvl6pPr>
            <a:lvl7pPr marL="2662660" indent="0" algn="ctr">
              <a:buNone/>
              <a:defRPr>
                <a:solidFill>
                  <a:schemeClr val="tx1">
                    <a:tint val="75000"/>
                  </a:schemeClr>
                </a:solidFill>
              </a:defRPr>
            </a:lvl7pPr>
            <a:lvl8pPr marL="3106436" indent="0" algn="ctr">
              <a:buNone/>
              <a:defRPr>
                <a:solidFill>
                  <a:schemeClr val="tx1">
                    <a:tint val="75000"/>
                  </a:schemeClr>
                </a:solidFill>
              </a:defRPr>
            </a:lvl8pPr>
            <a:lvl9pPr marL="35502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2292116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241336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88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3777" indent="0">
              <a:buNone/>
              <a:defRPr sz="1747">
                <a:solidFill>
                  <a:schemeClr val="tx1">
                    <a:tint val="75000"/>
                  </a:schemeClr>
                </a:solidFill>
              </a:defRPr>
            </a:lvl2pPr>
            <a:lvl3pPr marL="887553" indent="0">
              <a:buNone/>
              <a:defRPr sz="1553">
                <a:solidFill>
                  <a:schemeClr val="tx1">
                    <a:tint val="75000"/>
                  </a:schemeClr>
                </a:solidFill>
              </a:defRPr>
            </a:lvl3pPr>
            <a:lvl4pPr marL="1331330" indent="0">
              <a:buNone/>
              <a:defRPr sz="1359">
                <a:solidFill>
                  <a:schemeClr val="tx1">
                    <a:tint val="75000"/>
                  </a:schemeClr>
                </a:solidFill>
              </a:defRPr>
            </a:lvl4pPr>
            <a:lvl5pPr marL="1775106" indent="0">
              <a:buNone/>
              <a:defRPr sz="1359">
                <a:solidFill>
                  <a:schemeClr val="tx1">
                    <a:tint val="75000"/>
                  </a:schemeClr>
                </a:solidFill>
              </a:defRPr>
            </a:lvl5pPr>
            <a:lvl6pPr marL="2218883" indent="0">
              <a:buNone/>
              <a:defRPr sz="1359">
                <a:solidFill>
                  <a:schemeClr val="tx1">
                    <a:tint val="75000"/>
                  </a:schemeClr>
                </a:solidFill>
              </a:defRPr>
            </a:lvl6pPr>
            <a:lvl7pPr marL="2662660" indent="0">
              <a:buNone/>
              <a:defRPr sz="1359">
                <a:solidFill>
                  <a:schemeClr val="tx1">
                    <a:tint val="75000"/>
                  </a:schemeClr>
                </a:solidFill>
              </a:defRPr>
            </a:lvl7pPr>
            <a:lvl8pPr marL="3106436" indent="0">
              <a:buNone/>
              <a:defRPr sz="1359">
                <a:solidFill>
                  <a:schemeClr val="tx1">
                    <a:tint val="75000"/>
                  </a:schemeClr>
                </a:solidFill>
              </a:defRPr>
            </a:lvl8pPr>
            <a:lvl9pPr marL="3550213" indent="0">
              <a:buNone/>
              <a:defRPr sz="13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3861475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B75800-FA83-4B15-A7FF-B0EB043E8DE6}"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670256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30"/>
            </a:lvl1pPr>
            <a:lvl2pPr>
              <a:defRPr sz="1941"/>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30"/>
            </a:lvl1pPr>
            <a:lvl2pPr>
              <a:defRPr sz="1941"/>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B75800-FA83-4B15-A7FF-B0EB043E8DE6}" type="datetimeFigureOut">
              <a:rPr lang="en-US" smtClean="0"/>
              <a:pPr/>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4146691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B75800-FA83-4B15-A7FF-B0EB043E8DE6}" type="datetimeFigureOut">
              <a:rPr lang="en-US" smtClean="0"/>
              <a:pPr/>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4170519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75800-FA83-4B15-A7FF-B0EB043E8DE6}" type="datetimeFigureOut">
              <a:rPr lang="en-US" smtClean="0"/>
              <a:pPr/>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2301617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359"/>
            </a:lvl1pPr>
            <a:lvl2pPr marL="443777" indent="0">
              <a:buNone/>
              <a:defRPr sz="1165"/>
            </a:lvl2pPr>
            <a:lvl3pPr marL="887553" indent="0">
              <a:buNone/>
              <a:defRPr sz="971"/>
            </a:lvl3pPr>
            <a:lvl4pPr marL="1331330" indent="0">
              <a:buNone/>
              <a:defRPr sz="874"/>
            </a:lvl4pPr>
            <a:lvl5pPr marL="1775106" indent="0">
              <a:buNone/>
              <a:defRPr sz="874"/>
            </a:lvl5pPr>
            <a:lvl6pPr marL="2218883" indent="0">
              <a:buNone/>
              <a:defRPr sz="874"/>
            </a:lvl6pPr>
            <a:lvl7pPr marL="2662660" indent="0">
              <a:buNone/>
              <a:defRPr sz="874"/>
            </a:lvl7pPr>
            <a:lvl8pPr marL="3106436" indent="0">
              <a:buNone/>
              <a:defRPr sz="874"/>
            </a:lvl8pPr>
            <a:lvl9pPr marL="3550213" indent="0">
              <a:buNone/>
              <a:defRPr sz="874"/>
            </a:lvl9pPr>
          </a:lstStyle>
          <a:p>
            <a:pPr lvl="0"/>
            <a:r>
              <a:rPr lang="en-US"/>
              <a:t>Click to edit Master text styles</a:t>
            </a:r>
          </a:p>
        </p:txBody>
      </p:sp>
      <p:sp>
        <p:nvSpPr>
          <p:cNvPr id="5" name="Date Placeholder 4"/>
          <p:cNvSpPr>
            <a:spLocks noGrp="1"/>
          </p:cNvSpPr>
          <p:nvPr>
            <p:ph type="dt" sz="half" idx="10"/>
          </p:nvPr>
        </p:nvSpPr>
        <p:spPr/>
        <p:txBody>
          <a:bodyPr/>
          <a:lstStyle/>
          <a:p>
            <a:fld id="{52B75800-FA83-4B15-A7FF-B0EB043E8DE6}"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68891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59"/>
            </a:lvl1pPr>
            <a:lvl2pPr marL="443777" indent="0">
              <a:buNone/>
              <a:defRPr sz="1165"/>
            </a:lvl2pPr>
            <a:lvl3pPr marL="887553" indent="0">
              <a:buNone/>
              <a:defRPr sz="971"/>
            </a:lvl3pPr>
            <a:lvl4pPr marL="1331330" indent="0">
              <a:buNone/>
              <a:defRPr sz="874"/>
            </a:lvl4pPr>
            <a:lvl5pPr marL="1775106" indent="0">
              <a:buNone/>
              <a:defRPr sz="874"/>
            </a:lvl5pPr>
            <a:lvl6pPr marL="2218883" indent="0">
              <a:buNone/>
              <a:defRPr sz="874"/>
            </a:lvl6pPr>
            <a:lvl7pPr marL="2662660" indent="0">
              <a:buNone/>
              <a:defRPr sz="874"/>
            </a:lvl7pPr>
            <a:lvl8pPr marL="3106436" indent="0">
              <a:buNone/>
              <a:defRPr sz="874"/>
            </a:lvl8pPr>
            <a:lvl9pPr marL="3550213" indent="0">
              <a:buNone/>
              <a:defRPr sz="874"/>
            </a:lvl9pPr>
          </a:lstStyle>
          <a:p>
            <a:pPr lvl="0"/>
            <a:r>
              <a:rPr lang="en-US"/>
              <a:t>Click to edit Master text styles</a:t>
            </a:r>
          </a:p>
        </p:txBody>
      </p:sp>
      <p:sp>
        <p:nvSpPr>
          <p:cNvPr id="5" name="Date Placeholder 4"/>
          <p:cNvSpPr>
            <a:spLocks noGrp="1"/>
          </p:cNvSpPr>
          <p:nvPr>
            <p:ph type="dt" sz="half" idx="10"/>
          </p:nvPr>
        </p:nvSpPr>
        <p:spPr/>
        <p:txBody>
          <a:bodyPr/>
          <a:lstStyle/>
          <a:p>
            <a:fld id="{52B75800-FA83-4B15-A7FF-B0EB043E8DE6}"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2098640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2167047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extLst>
      <p:ext uri="{BB962C8B-B14F-4D97-AF65-F5344CB8AC3E}">
        <p14:creationId xmlns:p14="http://schemas.microsoft.com/office/powerpoint/2010/main" val="2832039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1531051" y="1152674"/>
            <a:ext cx="5504523" cy="4706823"/>
          </a:xfrm>
        </p:spPr>
        <p:txBody>
          <a:bodyPr>
            <a:normAutofit/>
          </a:bodyPr>
          <a:lstStyle>
            <a:lvl1pPr>
              <a:defRPr sz="1013">
                <a:solidFill>
                  <a:srgbClr val="00B0F0"/>
                </a:solidFill>
              </a:defRPr>
            </a:lvl1pPr>
          </a:lstStyle>
          <a:p>
            <a:endParaRPr lang="id-ID" dirty="0"/>
          </a:p>
        </p:txBody>
      </p:sp>
    </p:spTree>
    <p:extLst>
      <p:ext uri="{BB962C8B-B14F-4D97-AF65-F5344CB8AC3E}">
        <p14:creationId xmlns:p14="http://schemas.microsoft.com/office/powerpoint/2010/main" val="428728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4144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B75800-FA83-4B15-A7FF-B0EB043E8DE6}"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B75800-FA83-4B15-A7FF-B0EB043E8DE6}"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B75800-FA83-4B15-A7FF-B0EB043E8DE6}" type="datetimeFigureOut">
              <a:rPr lang="en-US" smtClean="0"/>
              <a:pPr/>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B75800-FA83-4B15-A7FF-B0EB043E8DE6}" type="datetimeFigureOut">
              <a:rPr lang="en-US" smtClean="0"/>
              <a:pPr/>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75800-FA83-4B15-A7FF-B0EB043E8DE6}" type="datetimeFigureOut">
              <a:rPr lang="en-US" smtClean="0"/>
              <a:pPr/>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B75800-FA83-4B15-A7FF-B0EB043E8DE6}"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B75800-FA83-4B15-A7FF-B0EB043E8DE6}"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9018-55DE-434B-A651-65EA755D29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75800-FA83-4B15-A7FF-B0EB043E8DE6}" type="datetimeFigureOut">
              <a:rPr lang="en-US" smtClean="0"/>
              <a:pPr/>
              <a:t>3/20/2024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69018-55DE-434B-A651-65EA755D29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52B75800-FA83-4B15-A7FF-B0EB043E8DE6}" type="datetimeFigureOut">
              <a:rPr lang="en-US" smtClean="0"/>
              <a:pPr/>
              <a:t>3/20/2024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F2169018-55DE-434B-A651-65EA755D2939}" type="slidenum">
              <a:rPr lang="en-US" smtClean="0"/>
              <a:pPr/>
              <a:t>‹#›</a:t>
            </a:fld>
            <a:endParaRPr lang="en-US"/>
          </a:p>
        </p:txBody>
      </p:sp>
    </p:spTree>
    <p:extLst>
      <p:ext uri="{BB962C8B-B14F-4D97-AF65-F5344CB8AC3E}">
        <p14:creationId xmlns:p14="http://schemas.microsoft.com/office/powerpoint/2010/main" val="3512680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887553" rtl="0" eaLnBrk="1" latinLnBrk="0" hangingPunct="1">
        <a:spcBef>
          <a:spcPct val="0"/>
        </a:spcBef>
        <a:buNone/>
        <a:defRPr sz="4271" kern="1200">
          <a:solidFill>
            <a:schemeClr val="tx1"/>
          </a:solidFill>
          <a:latin typeface="+mj-lt"/>
          <a:ea typeface="+mj-ea"/>
          <a:cs typeface="+mj-cs"/>
        </a:defRPr>
      </a:lvl1pPr>
    </p:titleStyle>
    <p:bodyStyle>
      <a:lvl1pPr marL="332832" indent="-332832" algn="l" defTabSz="887553" rtl="0" eaLnBrk="1" latinLnBrk="0" hangingPunct="1">
        <a:spcBef>
          <a:spcPct val="20000"/>
        </a:spcBef>
        <a:buFont typeface="Arial" pitchFamily="34" charset="0"/>
        <a:buChar char="•"/>
        <a:defRPr sz="3106" kern="1200">
          <a:solidFill>
            <a:schemeClr val="tx1"/>
          </a:solidFill>
          <a:latin typeface="+mn-lt"/>
          <a:ea typeface="+mn-ea"/>
          <a:cs typeface="+mn-cs"/>
        </a:defRPr>
      </a:lvl1pPr>
      <a:lvl2pPr marL="721137" indent="-277360" algn="l" defTabSz="887553" rtl="0" eaLnBrk="1" latinLnBrk="0" hangingPunct="1">
        <a:spcBef>
          <a:spcPct val="20000"/>
        </a:spcBef>
        <a:buFont typeface="Arial" pitchFamily="34" charset="0"/>
        <a:buChar char="–"/>
        <a:defRPr sz="2718" kern="1200">
          <a:solidFill>
            <a:schemeClr val="tx1"/>
          </a:solidFill>
          <a:latin typeface="+mn-lt"/>
          <a:ea typeface="+mn-ea"/>
          <a:cs typeface="+mn-cs"/>
        </a:defRPr>
      </a:lvl2pPr>
      <a:lvl3pPr marL="1109442" indent="-221888" algn="l" defTabSz="887553" rtl="0" eaLnBrk="1" latinLnBrk="0" hangingPunct="1">
        <a:spcBef>
          <a:spcPct val="20000"/>
        </a:spcBef>
        <a:buFont typeface="Arial" pitchFamily="34" charset="0"/>
        <a:buChar char="•"/>
        <a:defRPr sz="2330" kern="1200">
          <a:solidFill>
            <a:schemeClr val="tx1"/>
          </a:solidFill>
          <a:latin typeface="+mn-lt"/>
          <a:ea typeface="+mn-ea"/>
          <a:cs typeface="+mn-cs"/>
        </a:defRPr>
      </a:lvl3pPr>
      <a:lvl4pPr marL="1553218" indent="-221888" algn="l" defTabSz="887553" rtl="0" eaLnBrk="1" latinLnBrk="0" hangingPunct="1">
        <a:spcBef>
          <a:spcPct val="20000"/>
        </a:spcBef>
        <a:buFont typeface="Arial" pitchFamily="34" charset="0"/>
        <a:buChar char="–"/>
        <a:defRPr sz="1941" kern="1200">
          <a:solidFill>
            <a:schemeClr val="tx1"/>
          </a:solidFill>
          <a:latin typeface="+mn-lt"/>
          <a:ea typeface="+mn-ea"/>
          <a:cs typeface="+mn-cs"/>
        </a:defRPr>
      </a:lvl4pPr>
      <a:lvl5pPr marL="1996995" indent="-221888" algn="l" defTabSz="887553" rtl="0" eaLnBrk="1" latinLnBrk="0" hangingPunct="1">
        <a:spcBef>
          <a:spcPct val="20000"/>
        </a:spcBef>
        <a:buFont typeface="Arial" pitchFamily="34" charset="0"/>
        <a:buChar char="»"/>
        <a:defRPr sz="1941" kern="1200">
          <a:solidFill>
            <a:schemeClr val="tx1"/>
          </a:solidFill>
          <a:latin typeface="+mn-lt"/>
          <a:ea typeface="+mn-ea"/>
          <a:cs typeface="+mn-cs"/>
        </a:defRPr>
      </a:lvl5pPr>
      <a:lvl6pPr marL="2440771" indent="-221888" algn="l" defTabSz="887553" rtl="0" eaLnBrk="1" latinLnBrk="0" hangingPunct="1">
        <a:spcBef>
          <a:spcPct val="20000"/>
        </a:spcBef>
        <a:buFont typeface="Arial" pitchFamily="34" charset="0"/>
        <a:buChar char="•"/>
        <a:defRPr sz="1941" kern="1200">
          <a:solidFill>
            <a:schemeClr val="tx1"/>
          </a:solidFill>
          <a:latin typeface="+mn-lt"/>
          <a:ea typeface="+mn-ea"/>
          <a:cs typeface="+mn-cs"/>
        </a:defRPr>
      </a:lvl6pPr>
      <a:lvl7pPr marL="2884548" indent="-221888" algn="l" defTabSz="887553" rtl="0" eaLnBrk="1" latinLnBrk="0" hangingPunct="1">
        <a:spcBef>
          <a:spcPct val="20000"/>
        </a:spcBef>
        <a:buFont typeface="Arial" pitchFamily="34" charset="0"/>
        <a:buChar char="•"/>
        <a:defRPr sz="1941" kern="1200">
          <a:solidFill>
            <a:schemeClr val="tx1"/>
          </a:solidFill>
          <a:latin typeface="+mn-lt"/>
          <a:ea typeface="+mn-ea"/>
          <a:cs typeface="+mn-cs"/>
        </a:defRPr>
      </a:lvl7pPr>
      <a:lvl8pPr marL="3328325" indent="-221888" algn="l" defTabSz="887553" rtl="0" eaLnBrk="1" latinLnBrk="0" hangingPunct="1">
        <a:spcBef>
          <a:spcPct val="20000"/>
        </a:spcBef>
        <a:buFont typeface="Arial" pitchFamily="34" charset="0"/>
        <a:buChar char="•"/>
        <a:defRPr sz="1941" kern="1200">
          <a:solidFill>
            <a:schemeClr val="tx1"/>
          </a:solidFill>
          <a:latin typeface="+mn-lt"/>
          <a:ea typeface="+mn-ea"/>
          <a:cs typeface="+mn-cs"/>
        </a:defRPr>
      </a:lvl8pPr>
      <a:lvl9pPr marL="3772101" indent="-221888" algn="l" defTabSz="887553" rtl="0" eaLnBrk="1" latinLnBrk="0" hangingPunct="1">
        <a:spcBef>
          <a:spcPct val="20000"/>
        </a:spcBef>
        <a:buFont typeface="Arial" pitchFamily="34" charset="0"/>
        <a:buChar char="•"/>
        <a:defRPr sz="1941"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hyperlink" Target="https://www.success.com/john-maxwell-lead-from-where-you-are/"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hyperlink" Target="https://open.lib.umn.edu/communication/chapter/13-1-understanding-small-groups/" TargetMode="Externa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hyperlink" Target="https://open.lib.umn.edu/communication/chapter/13-1-understanding-small-groups/" TargetMode="Externa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hyperlink" Target="https://open.lib.umn.edu/communication/chapter/13-1-understanding-small-groups/" TargetMode="Externa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2.xml"/><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bridgecareaba.com/blog/average-human-attention-span" TargetMode="External"/><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hyperlink" Target="https://www.unr.edu/writing-speaking-center/writing-speaking-resources/speech-conclusions"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s://hive.com/blog/team-trust/" TargetMode="External"/><Relationship Id="rId5" Type="http://schemas.openxmlformats.org/officeDocument/2006/relationships/image" Target="../media/image34.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hive.com/blog/team-trust/" TargetMode="External"/><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hyperlink" Target="https://open.lib.umn.edu/communication/chapter/13-1-understanding-small-groups/" TargetMode="External"/><Relationship Id="rId3" Type="http://schemas.openxmlformats.org/officeDocument/2006/relationships/image" Target="../media/image26.png"/><Relationship Id="rId7" Type="http://schemas.openxmlformats.org/officeDocument/2006/relationships/hyperlink" Target="https://www.success.com/john-maxwell-lead-from-where-you-are/"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hyperlink" Target="https://hive.com/blog/team-trust/" TargetMode="External"/><Relationship Id="rId11" Type="http://schemas.openxmlformats.org/officeDocument/2006/relationships/hyperlink" Target="https://www.unr.edu/writing-speaking-center/writing-speaking-resources/speech-conclusions" TargetMode="External"/><Relationship Id="rId5" Type="http://schemas.openxmlformats.org/officeDocument/2006/relationships/hyperlink" Target="https://www.bridgecareaba.com/blog/average-human-attention-span" TargetMode="External"/><Relationship Id="rId10" Type="http://schemas.openxmlformats.org/officeDocument/2006/relationships/hyperlink" Target="https://creativecommons.org/licenses/by-nc-sa/4.0/" TargetMode="External"/><Relationship Id="rId4" Type="http://schemas.openxmlformats.org/officeDocument/2006/relationships/image" Target="../media/image25.png"/><Relationship Id="rId9" Type="http://schemas.openxmlformats.org/officeDocument/2006/relationships/hyperlink" Target="https://open.lib.umn.edu/communic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DD8A8AF-E18F-4BD1-A0C6-EFDCFBBF05A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8310" y="419100"/>
            <a:ext cx="3561690" cy="6019800"/>
          </a:xfrm>
        </p:spPr>
      </p:pic>
      <p:sp>
        <p:nvSpPr>
          <p:cNvPr id="6" name="TextBox 5">
            <a:extLst>
              <a:ext uri="{FF2B5EF4-FFF2-40B4-BE49-F238E27FC236}">
                <a16:creationId xmlns:a16="http://schemas.microsoft.com/office/drawing/2014/main" id="{7F4F78A0-A579-4415-A4FE-F7069BDF12C2}"/>
              </a:ext>
            </a:extLst>
          </p:cNvPr>
          <p:cNvSpPr txBox="1"/>
          <p:nvPr/>
        </p:nvSpPr>
        <p:spPr>
          <a:xfrm>
            <a:off x="4323690" y="3516752"/>
            <a:ext cx="4572000" cy="3046988"/>
          </a:xfrm>
          <a:prstGeom prst="rect">
            <a:avLst/>
          </a:prstGeom>
          <a:noFill/>
        </p:spPr>
        <p:txBody>
          <a:bodyPr wrap="square" lIns="91440" tIns="45720" rIns="91440" bIns="45720" rtlCol="0" anchor="t">
            <a:spAutoFit/>
          </a:bodyPr>
          <a:lstStyle/>
          <a:p>
            <a:r>
              <a:rPr lang="en-US" sz="2400" b="1" dirty="0"/>
              <a:t>Session: </a:t>
            </a:r>
            <a:r>
              <a:rPr lang="en-US" sz="2400" dirty="0"/>
              <a:t>6 of 8 </a:t>
            </a:r>
          </a:p>
          <a:p>
            <a:endParaRPr lang="en-US" sz="2400" b="1" dirty="0"/>
          </a:p>
          <a:p>
            <a:r>
              <a:rPr lang="en-US" sz="2400" b="1" dirty="0"/>
              <a:t>Date: </a:t>
            </a:r>
            <a:r>
              <a:rPr lang="en-US" sz="2400" dirty="0"/>
              <a:t>March 21, 2024</a:t>
            </a:r>
          </a:p>
          <a:p>
            <a:endParaRPr lang="en-US" sz="2400" dirty="0"/>
          </a:p>
          <a:p>
            <a:r>
              <a:rPr lang="en-US" sz="2400" b="1" dirty="0"/>
              <a:t>Time: </a:t>
            </a:r>
            <a:r>
              <a:rPr lang="en-US" sz="2400" dirty="0"/>
              <a:t>9:00 am to 5:00 pm </a:t>
            </a:r>
          </a:p>
          <a:p>
            <a:endParaRPr lang="en-US" sz="2400" dirty="0"/>
          </a:p>
          <a:p>
            <a:r>
              <a:rPr lang="en-US" sz="2400" b="1" dirty="0"/>
              <a:t>Location: </a:t>
            </a:r>
            <a:r>
              <a:rPr lang="en-US" sz="2400" dirty="0"/>
              <a:t>Manchester University</a:t>
            </a:r>
            <a:endParaRPr lang="en-US" sz="1600" dirty="0"/>
          </a:p>
        </p:txBody>
      </p:sp>
    </p:spTree>
    <p:extLst>
      <p:ext uri="{BB962C8B-B14F-4D97-AF65-F5344CB8AC3E}">
        <p14:creationId xmlns:p14="http://schemas.microsoft.com/office/powerpoint/2010/main" val="63380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326572" y="3117123"/>
            <a:ext cx="3122023" cy="1107996"/>
          </a:xfrm>
          <a:prstGeom prst="rect">
            <a:avLst/>
          </a:prstGeom>
          <a:noFill/>
        </p:spPr>
        <p:txBody>
          <a:bodyPr wrap="square" rtlCol="0">
            <a:spAutoFit/>
          </a:bodyPr>
          <a:lstStyle/>
          <a:p>
            <a:r>
              <a:rPr lang="en-US" sz="3300" b="1" dirty="0"/>
              <a:t>1. Lead from where you are</a:t>
            </a:r>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sp>
        <p:nvSpPr>
          <p:cNvPr id="3" name="TextBox 2">
            <a:extLst>
              <a:ext uri="{FF2B5EF4-FFF2-40B4-BE49-F238E27FC236}">
                <a16:creationId xmlns:a16="http://schemas.microsoft.com/office/drawing/2014/main" id="{E6F80F32-7E87-1051-DB22-5FB73E09F920}"/>
              </a:ext>
            </a:extLst>
          </p:cNvPr>
          <p:cNvSpPr txBox="1"/>
          <p:nvPr/>
        </p:nvSpPr>
        <p:spPr>
          <a:xfrm>
            <a:off x="3347207" y="1484267"/>
            <a:ext cx="5470221" cy="2654573"/>
          </a:xfrm>
          <a:prstGeom prst="rect">
            <a:avLst/>
          </a:prstGeom>
          <a:noFill/>
        </p:spPr>
        <p:txBody>
          <a:bodyPr wrap="square" rtlCol="0">
            <a:spAutoFit/>
          </a:bodyPr>
          <a:lstStyle/>
          <a:p>
            <a:r>
              <a:rPr lang="en-US" b="1" dirty="0"/>
              <a:t>John Maxwell: Lead from where you are</a:t>
            </a:r>
          </a:p>
          <a:p>
            <a:pPr marL="257175" indent="-257175">
              <a:buAutoNum type="arabicPeriod"/>
            </a:pPr>
            <a:r>
              <a:rPr lang="en-US" sz="1350" dirty="0"/>
              <a:t>Develop strong relationships with key people</a:t>
            </a:r>
            <a:r>
              <a:rPr lang="en-US" sz="1350" i="1" dirty="0"/>
              <a:t> (make it a goal to reach out to others and build relationships with them)</a:t>
            </a:r>
          </a:p>
          <a:p>
            <a:pPr marL="257175" indent="-257175">
              <a:buAutoNum type="arabicPeriod"/>
            </a:pPr>
            <a:r>
              <a:rPr lang="en-US" sz="1350" dirty="0"/>
              <a:t>Define a win in terms of teamwork</a:t>
            </a:r>
          </a:p>
          <a:p>
            <a:pPr marL="257175" indent="-257175">
              <a:buAutoNum type="arabicPeriod"/>
            </a:pPr>
            <a:r>
              <a:rPr lang="en-US" sz="1350" dirty="0"/>
              <a:t>Engage in Continual communication</a:t>
            </a:r>
          </a:p>
          <a:p>
            <a:pPr marL="257175" indent="-257175">
              <a:buAutoNum type="arabicPeriod"/>
            </a:pPr>
            <a:r>
              <a:rPr lang="en-US" sz="1350" dirty="0"/>
              <a:t>Gain experience and maturity </a:t>
            </a:r>
            <a:r>
              <a:rPr lang="en-US" sz="1350" i="1" dirty="0"/>
              <a:t>(“Maturity doesn’t come with age. It begins with the acceptance of responsibility.” – Ed Cole)</a:t>
            </a:r>
          </a:p>
          <a:p>
            <a:pPr marL="257175" indent="-257175">
              <a:buAutoNum type="arabicPeriod"/>
            </a:pPr>
            <a:r>
              <a:rPr lang="en-US" sz="1350" dirty="0"/>
              <a:t>Put the team above your personal success</a:t>
            </a:r>
          </a:p>
          <a:p>
            <a:endParaRPr lang="en-US" sz="1350" dirty="0"/>
          </a:p>
          <a:p>
            <a:r>
              <a:rPr lang="en-US" sz="1350" i="1" dirty="0">
                <a:solidFill>
                  <a:srgbClr val="212121"/>
                </a:solidFill>
                <a:latin typeface="sofia-pro"/>
              </a:rPr>
              <a:t>“The bottom line is this: Leadership is a choice you make, not a place you sit”</a:t>
            </a:r>
            <a:endParaRPr lang="en-US" sz="1350" i="1" dirty="0"/>
          </a:p>
          <a:p>
            <a:r>
              <a:rPr lang="en-US" sz="1350" dirty="0">
                <a:hlinkClick r:id="rId5"/>
              </a:rPr>
              <a:t>https://www.success.com/john-maxwell-lead-from-where-you-are/</a:t>
            </a:r>
            <a:r>
              <a:rPr lang="en-US" sz="1350" dirty="0"/>
              <a:t>  </a:t>
            </a:r>
          </a:p>
        </p:txBody>
      </p:sp>
      <p:pic>
        <p:nvPicPr>
          <p:cNvPr id="6" name="Picture 5">
            <a:extLst>
              <a:ext uri="{FF2B5EF4-FFF2-40B4-BE49-F238E27FC236}">
                <a16:creationId xmlns:a16="http://schemas.microsoft.com/office/drawing/2014/main" id="{0701B686-34DC-FB3B-85C4-3A049085BE53}"/>
              </a:ext>
            </a:extLst>
          </p:cNvPr>
          <p:cNvPicPr>
            <a:picLocks noChangeAspect="1"/>
          </p:cNvPicPr>
          <p:nvPr/>
        </p:nvPicPr>
        <p:blipFill>
          <a:blip r:embed="rId6"/>
          <a:stretch>
            <a:fillRect/>
          </a:stretch>
        </p:blipFill>
        <p:spPr>
          <a:xfrm>
            <a:off x="6916043" y="4091780"/>
            <a:ext cx="1608162" cy="1608162"/>
          </a:xfrm>
          <a:prstGeom prst="rect">
            <a:avLst/>
          </a:prstGeom>
        </p:spPr>
      </p:pic>
      <p:sp>
        <p:nvSpPr>
          <p:cNvPr id="7" name="TextBox 6">
            <a:extLst>
              <a:ext uri="{FF2B5EF4-FFF2-40B4-BE49-F238E27FC236}">
                <a16:creationId xmlns:a16="http://schemas.microsoft.com/office/drawing/2014/main" id="{A7BE6CB3-3076-48F8-4476-AC584D68E252}"/>
              </a:ext>
            </a:extLst>
          </p:cNvPr>
          <p:cNvSpPr txBox="1"/>
          <p:nvPr/>
        </p:nvSpPr>
        <p:spPr>
          <a:xfrm>
            <a:off x="3448595" y="4091780"/>
            <a:ext cx="3255451" cy="1200329"/>
          </a:xfrm>
          <a:prstGeom prst="rect">
            <a:avLst/>
          </a:prstGeom>
          <a:noFill/>
        </p:spPr>
        <p:txBody>
          <a:bodyPr wrap="square" rtlCol="0">
            <a:spAutoFit/>
          </a:bodyPr>
          <a:lstStyle/>
          <a:p>
            <a:r>
              <a:rPr lang="en-US" b="1" dirty="0"/>
              <a:t>Dr. Sue </a:t>
            </a:r>
            <a:r>
              <a:rPr lang="en-US" b="1" dirty="0" err="1"/>
              <a:t>Sciame-Giesecke</a:t>
            </a:r>
            <a:endParaRPr lang="en-US" b="1" dirty="0"/>
          </a:p>
          <a:p>
            <a:r>
              <a:rPr lang="en-US" sz="1350" dirty="0"/>
              <a:t>Vice President for Regional Campuses and Online Education</a:t>
            </a:r>
          </a:p>
          <a:p>
            <a:endParaRPr lang="en-US" sz="1350" dirty="0"/>
          </a:p>
          <a:p>
            <a:r>
              <a:rPr lang="en-US" sz="1350" dirty="0"/>
              <a:t>“Lead from where you are”</a:t>
            </a:r>
          </a:p>
        </p:txBody>
      </p:sp>
    </p:spTree>
    <p:extLst>
      <p:ext uri="{BB962C8B-B14F-4D97-AF65-F5344CB8AC3E}">
        <p14:creationId xmlns:p14="http://schemas.microsoft.com/office/powerpoint/2010/main" val="620462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326572" y="3117123"/>
            <a:ext cx="3122023" cy="600164"/>
          </a:xfrm>
          <a:prstGeom prst="rect">
            <a:avLst/>
          </a:prstGeom>
          <a:noFill/>
        </p:spPr>
        <p:txBody>
          <a:bodyPr wrap="square" rtlCol="0">
            <a:spAutoFit/>
          </a:bodyPr>
          <a:lstStyle/>
          <a:p>
            <a:r>
              <a:rPr lang="en-US" sz="3300" b="1"/>
              <a:t>2. Reflection</a:t>
            </a:r>
            <a:endParaRPr lang="en-US" sz="3300" b="1" dirty="0"/>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pic>
        <p:nvPicPr>
          <p:cNvPr id="4" name="Picture 3">
            <a:extLst>
              <a:ext uri="{FF2B5EF4-FFF2-40B4-BE49-F238E27FC236}">
                <a16:creationId xmlns:a16="http://schemas.microsoft.com/office/drawing/2014/main" id="{81E28F6B-1417-1BD4-0586-B4832159A822}"/>
              </a:ext>
            </a:extLst>
          </p:cNvPr>
          <p:cNvPicPr>
            <a:picLocks noChangeAspect="1"/>
          </p:cNvPicPr>
          <p:nvPr/>
        </p:nvPicPr>
        <p:blipFill>
          <a:blip r:embed="rId5"/>
          <a:stretch>
            <a:fillRect/>
          </a:stretch>
        </p:blipFill>
        <p:spPr>
          <a:xfrm>
            <a:off x="3977320" y="1143001"/>
            <a:ext cx="4100936" cy="1844624"/>
          </a:xfrm>
          <a:prstGeom prst="rect">
            <a:avLst/>
          </a:prstGeom>
        </p:spPr>
      </p:pic>
      <p:sp>
        <p:nvSpPr>
          <p:cNvPr id="8" name="TextBox 7">
            <a:extLst>
              <a:ext uri="{FF2B5EF4-FFF2-40B4-BE49-F238E27FC236}">
                <a16:creationId xmlns:a16="http://schemas.microsoft.com/office/drawing/2014/main" id="{019380D7-0994-E9C4-F7C0-1FAFB4A0953F}"/>
              </a:ext>
            </a:extLst>
          </p:cNvPr>
          <p:cNvSpPr txBox="1"/>
          <p:nvPr/>
        </p:nvSpPr>
        <p:spPr>
          <a:xfrm>
            <a:off x="3135775" y="3117123"/>
            <a:ext cx="5784026" cy="2862322"/>
          </a:xfrm>
          <a:prstGeom prst="rect">
            <a:avLst/>
          </a:prstGeom>
          <a:noFill/>
        </p:spPr>
        <p:txBody>
          <a:bodyPr wrap="square" rtlCol="0">
            <a:spAutoFit/>
          </a:bodyPr>
          <a:lstStyle/>
          <a:p>
            <a:pPr marL="214313" indent="-214313">
              <a:buFont typeface="Arial" panose="020B0604020202020204" pitchFamily="34" charset="0"/>
              <a:buChar char="•"/>
            </a:pPr>
            <a:r>
              <a:rPr lang="en-US" sz="1500" dirty="0"/>
              <a:t>What has impacted you most about leadership in the last few months?</a:t>
            </a:r>
          </a:p>
          <a:p>
            <a:pPr marL="214313" indent="-214313">
              <a:buFont typeface="Arial" panose="020B0604020202020204" pitchFamily="34" charset="0"/>
              <a:buChar char="•"/>
            </a:pPr>
            <a:r>
              <a:rPr lang="en-US" sz="1500" dirty="0"/>
              <a:t>What, if anything, have you already taken back and started doing in your workplace since this </a:t>
            </a:r>
            <a:r>
              <a:rPr lang="en-US" sz="1500" dirty="0" err="1"/>
              <a:t>Microcredential</a:t>
            </a:r>
            <a:r>
              <a:rPr lang="en-US" sz="1500" dirty="0"/>
              <a:t> Program started?</a:t>
            </a:r>
          </a:p>
          <a:p>
            <a:pPr marL="557213" lvl="1" indent="-214313">
              <a:buFont typeface="Arial" panose="020B0604020202020204" pitchFamily="34" charset="0"/>
              <a:buChar char="•"/>
            </a:pPr>
            <a:r>
              <a:rPr lang="en-US" sz="1500" dirty="0"/>
              <a:t>How has it changed: improved, impacted your work?</a:t>
            </a:r>
          </a:p>
          <a:p>
            <a:pPr marL="214313" indent="-214313">
              <a:buFont typeface="Arial" panose="020B0604020202020204" pitchFamily="34" charset="0"/>
              <a:buChar char="•"/>
            </a:pPr>
            <a:r>
              <a:rPr lang="en-US" sz="1500" dirty="0"/>
              <a:t>What was the biggest take-away from Dr. </a:t>
            </a:r>
            <a:r>
              <a:rPr lang="en-US" sz="1500" dirty="0" err="1"/>
              <a:t>Preece’s</a:t>
            </a:r>
            <a:r>
              <a:rPr lang="en-US" sz="1500" dirty="0"/>
              <a:t> session on ‘From vision to Action: Establishing your leadership plan’?</a:t>
            </a:r>
          </a:p>
          <a:p>
            <a:pPr marL="214313" indent="-214313">
              <a:buFont typeface="Arial" panose="020B0604020202020204" pitchFamily="34" charset="0"/>
              <a:buChar char="•"/>
            </a:pPr>
            <a:r>
              <a:rPr lang="en-US" sz="1500" dirty="0"/>
              <a:t>What was the biggest take-away from my session on ‘Cultivating Self As Leader’?</a:t>
            </a:r>
          </a:p>
          <a:p>
            <a:pPr marL="557213" lvl="1" indent="-214313">
              <a:buFont typeface="Arial" panose="020B0604020202020204" pitchFamily="34" charset="0"/>
              <a:buChar char="•"/>
            </a:pPr>
            <a:r>
              <a:rPr lang="en-US" sz="1500" dirty="0"/>
              <a:t>And in the ‘Put Down the Phone’ paper assignment?</a:t>
            </a:r>
          </a:p>
          <a:p>
            <a:pPr marL="214313" indent="-214313">
              <a:buFont typeface="Arial" panose="020B0604020202020204" pitchFamily="34" charset="0"/>
              <a:buChar char="•"/>
            </a:pPr>
            <a:r>
              <a:rPr lang="en-US" sz="1500" dirty="0"/>
              <a:t>What was the biggest take-away from Dr. </a:t>
            </a:r>
            <a:r>
              <a:rPr lang="en-US" sz="1500" dirty="0" err="1"/>
              <a:t>Davis’</a:t>
            </a:r>
            <a:r>
              <a:rPr lang="en-US" sz="1500" dirty="0"/>
              <a:t> session on ‘Power in our Differences’?</a:t>
            </a:r>
          </a:p>
        </p:txBody>
      </p:sp>
    </p:spTree>
    <p:extLst>
      <p:ext uri="{BB962C8B-B14F-4D97-AF65-F5344CB8AC3E}">
        <p14:creationId xmlns:p14="http://schemas.microsoft.com/office/powerpoint/2010/main" val="4292520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326572" y="3117123"/>
            <a:ext cx="3122023" cy="1615827"/>
          </a:xfrm>
          <a:prstGeom prst="rect">
            <a:avLst/>
          </a:prstGeom>
          <a:noFill/>
        </p:spPr>
        <p:txBody>
          <a:bodyPr wrap="square" rtlCol="0">
            <a:spAutoFit/>
          </a:bodyPr>
          <a:lstStyle/>
          <a:p>
            <a:r>
              <a:rPr lang="en-US" sz="3300" b="1" dirty="0"/>
              <a:t>3. Working in teams and small groups</a:t>
            </a:r>
            <a:endParaRPr lang="en-US" sz="3300" dirty="0">
              <a:latin typeface="Calibri" panose="020F0502020204030204" pitchFamily="34" charset="0"/>
            </a:endParaRPr>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pic>
        <p:nvPicPr>
          <p:cNvPr id="4" name="Picture 3">
            <a:extLst>
              <a:ext uri="{FF2B5EF4-FFF2-40B4-BE49-F238E27FC236}">
                <a16:creationId xmlns:a16="http://schemas.microsoft.com/office/drawing/2014/main" id="{25D29071-89F1-9737-68DE-E37392868F83}"/>
              </a:ext>
            </a:extLst>
          </p:cNvPr>
          <p:cNvPicPr>
            <a:picLocks noChangeAspect="1"/>
          </p:cNvPicPr>
          <p:nvPr/>
        </p:nvPicPr>
        <p:blipFill>
          <a:blip r:embed="rId5"/>
          <a:stretch>
            <a:fillRect/>
          </a:stretch>
        </p:blipFill>
        <p:spPr>
          <a:xfrm>
            <a:off x="3694703" y="1724530"/>
            <a:ext cx="5122725" cy="3408941"/>
          </a:xfrm>
          <a:prstGeom prst="rect">
            <a:avLst/>
          </a:prstGeom>
        </p:spPr>
      </p:pic>
    </p:spTree>
    <p:extLst>
      <p:ext uri="{BB962C8B-B14F-4D97-AF65-F5344CB8AC3E}">
        <p14:creationId xmlns:p14="http://schemas.microsoft.com/office/powerpoint/2010/main" val="2310728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40CA-064F-5A36-186E-0426F0AB1BF8}"/>
              </a:ext>
            </a:extLst>
          </p:cNvPr>
          <p:cNvSpPr>
            <a:spLocks noGrp="1"/>
          </p:cNvSpPr>
          <p:nvPr>
            <p:ph type="title"/>
          </p:nvPr>
        </p:nvSpPr>
        <p:spPr/>
        <p:txBody>
          <a:bodyPr>
            <a:normAutofit fontScale="90000"/>
          </a:bodyPr>
          <a:lstStyle/>
          <a:p>
            <a:r>
              <a:rPr lang="en-US" b="1" dirty="0"/>
              <a:t>Small Group/Team Discussion</a:t>
            </a:r>
          </a:p>
        </p:txBody>
      </p:sp>
      <p:sp>
        <p:nvSpPr>
          <p:cNvPr id="3" name="Text Placeholder 2">
            <a:extLst>
              <a:ext uri="{FF2B5EF4-FFF2-40B4-BE49-F238E27FC236}">
                <a16:creationId xmlns:a16="http://schemas.microsoft.com/office/drawing/2014/main" id="{D996D23A-E97A-6007-C130-C6DB76AD6AE4}"/>
              </a:ext>
            </a:extLst>
          </p:cNvPr>
          <p:cNvSpPr>
            <a:spLocks noGrp="1"/>
          </p:cNvSpPr>
          <p:nvPr>
            <p:ph type="body" idx="1"/>
          </p:nvPr>
        </p:nvSpPr>
        <p:spPr/>
        <p:txBody>
          <a:bodyPr>
            <a:normAutofit fontScale="92500" lnSpcReduction="20000"/>
          </a:bodyPr>
          <a:lstStyle/>
          <a:p>
            <a:r>
              <a:rPr lang="en-US" dirty="0"/>
              <a:t>Most of the images I found initially were images from Church groups advertising Small Groups and in Education esp. K-12</a:t>
            </a:r>
          </a:p>
          <a:p>
            <a:pPr lvl="1"/>
            <a:r>
              <a:rPr lang="en-US" dirty="0"/>
              <a:t>“The benefits of small group instruction in primary grades”</a:t>
            </a:r>
          </a:p>
          <a:p>
            <a:pPr lvl="1"/>
            <a:r>
              <a:rPr lang="en-US" dirty="0"/>
              <a:t>“Connect with a small group”</a:t>
            </a:r>
          </a:p>
          <a:p>
            <a:pPr lvl="1"/>
            <a:r>
              <a:rPr lang="en-US" dirty="0"/>
              <a:t>“Are small groups important for Literacy learning”</a:t>
            </a:r>
          </a:p>
          <a:p>
            <a:pPr lvl="1"/>
            <a:r>
              <a:rPr lang="en-US" dirty="0"/>
              <a:t>“Small Groups doing life together”</a:t>
            </a:r>
          </a:p>
          <a:p>
            <a:pPr lvl="1"/>
            <a:r>
              <a:rPr lang="en-US" dirty="0"/>
              <a:t>“Small Groups life is better in a group”</a:t>
            </a:r>
          </a:p>
          <a:p>
            <a:endParaRPr lang="en-US" dirty="0"/>
          </a:p>
          <a:p>
            <a:r>
              <a:rPr lang="en-US" sz="2550" dirty="0"/>
              <a:t>Why do we have groups in society? Why did our teachers in school assign group work? Why do we have them at work? Socially? </a:t>
            </a:r>
            <a:r>
              <a:rPr lang="en-US" sz="2550" b="1" i="1" u="sng" dirty="0"/>
              <a:t>What is the purpose?</a:t>
            </a:r>
          </a:p>
        </p:txBody>
      </p:sp>
    </p:spTree>
    <p:extLst>
      <p:ext uri="{BB962C8B-B14F-4D97-AF65-F5344CB8AC3E}">
        <p14:creationId xmlns:p14="http://schemas.microsoft.com/office/powerpoint/2010/main" val="4252224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7827-51C9-95A0-980F-8E59F7164371}"/>
              </a:ext>
            </a:extLst>
          </p:cNvPr>
          <p:cNvSpPr>
            <a:spLocks noGrp="1"/>
          </p:cNvSpPr>
          <p:nvPr>
            <p:ph type="title"/>
          </p:nvPr>
        </p:nvSpPr>
        <p:spPr/>
        <p:txBody>
          <a:bodyPr>
            <a:normAutofit fontScale="90000"/>
          </a:bodyPr>
          <a:lstStyle/>
          <a:p>
            <a:r>
              <a:rPr lang="en-US" b="1" dirty="0"/>
              <a:t>Define Small Group…</a:t>
            </a:r>
          </a:p>
        </p:txBody>
      </p:sp>
      <p:sp>
        <p:nvSpPr>
          <p:cNvPr id="3" name="Text Placeholder 2">
            <a:extLst>
              <a:ext uri="{FF2B5EF4-FFF2-40B4-BE49-F238E27FC236}">
                <a16:creationId xmlns:a16="http://schemas.microsoft.com/office/drawing/2014/main" id="{55DFD878-1EC2-B1DC-9654-1D1E49331754}"/>
              </a:ext>
            </a:extLst>
          </p:cNvPr>
          <p:cNvSpPr>
            <a:spLocks noGrp="1"/>
          </p:cNvSpPr>
          <p:nvPr>
            <p:ph type="body" idx="1"/>
          </p:nvPr>
        </p:nvSpPr>
        <p:spPr/>
        <p:txBody>
          <a:bodyPr>
            <a:normAutofit fontScale="85000" lnSpcReduction="20000"/>
          </a:bodyPr>
          <a:lstStyle/>
          <a:p>
            <a:pPr marL="114297" indent="0">
              <a:buNone/>
            </a:pPr>
            <a:r>
              <a:rPr lang="en-US" dirty="0"/>
              <a:t>From University of Minnesota (2016) </a:t>
            </a:r>
            <a:r>
              <a:rPr lang="en-US" sz="750" dirty="0">
                <a:hlinkClick r:id="rId2"/>
              </a:rPr>
              <a:t>https://open.lib.umn.edu/communication/chapter/13-1-understanding-small-groups/</a:t>
            </a:r>
            <a:endParaRPr lang="en-US" sz="750" dirty="0"/>
          </a:p>
          <a:p>
            <a:r>
              <a:rPr lang="en-US" dirty="0"/>
              <a:t>Interactions among three or more people (upwards of 6, 12, or 15, but only enough or limited to those necessary to accomplish the goal or serve the purpose of the group)</a:t>
            </a:r>
          </a:p>
          <a:p>
            <a:r>
              <a:rPr lang="en-US" dirty="0"/>
              <a:t>Connected through a common purpose</a:t>
            </a:r>
          </a:p>
          <a:p>
            <a:r>
              <a:rPr lang="en-US" dirty="0"/>
              <a:t>Mutual influence</a:t>
            </a:r>
          </a:p>
          <a:p>
            <a:r>
              <a:rPr lang="en-US" dirty="0"/>
              <a:t>Shared identity</a:t>
            </a:r>
          </a:p>
          <a:p>
            <a:r>
              <a:rPr lang="en-US" dirty="0"/>
              <a:t>Focus on some sort of a task completion or goal accomplishment</a:t>
            </a:r>
          </a:p>
          <a:p>
            <a:r>
              <a:rPr lang="en-US" dirty="0"/>
              <a:t>Display:</a:t>
            </a:r>
          </a:p>
          <a:p>
            <a:pPr lvl="1"/>
            <a:r>
              <a:rPr lang="en-US" dirty="0"/>
              <a:t>Interdependence</a:t>
            </a:r>
          </a:p>
          <a:p>
            <a:pPr lvl="1"/>
            <a:r>
              <a:rPr lang="en-US" dirty="0"/>
              <a:t>Shared identity</a:t>
            </a:r>
          </a:p>
          <a:p>
            <a:pPr lvl="1"/>
            <a:r>
              <a:rPr lang="en-US" dirty="0"/>
              <a:t>Functions of small groups (different for instrumental, versus relational, versus task needs)</a:t>
            </a:r>
          </a:p>
          <a:p>
            <a:pPr lvl="1"/>
            <a:endParaRPr lang="en-US" dirty="0"/>
          </a:p>
        </p:txBody>
      </p:sp>
    </p:spTree>
    <p:extLst>
      <p:ext uri="{BB962C8B-B14F-4D97-AF65-F5344CB8AC3E}">
        <p14:creationId xmlns:p14="http://schemas.microsoft.com/office/powerpoint/2010/main" val="62346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17F7-0D2C-CA43-610E-B60A6DB346AF}"/>
              </a:ext>
            </a:extLst>
          </p:cNvPr>
          <p:cNvSpPr>
            <a:spLocks noGrp="1"/>
          </p:cNvSpPr>
          <p:nvPr>
            <p:ph type="title"/>
          </p:nvPr>
        </p:nvSpPr>
        <p:spPr/>
        <p:txBody>
          <a:bodyPr>
            <a:normAutofit fontScale="90000"/>
          </a:bodyPr>
          <a:lstStyle/>
          <a:p>
            <a:r>
              <a:rPr lang="en-US" b="1" dirty="0"/>
              <a:t>Benefits of Small Groups or working in Teams…</a:t>
            </a:r>
            <a:endParaRPr lang="en-US" dirty="0"/>
          </a:p>
        </p:txBody>
      </p:sp>
      <p:sp>
        <p:nvSpPr>
          <p:cNvPr id="3" name="Text Placeholder 2">
            <a:extLst>
              <a:ext uri="{FF2B5EF4-FFF2-40B4-BE49-F238E27FC236}">
                <a16:creationId xmlns:a16="http://schemas.microsoft.com/office/drawing/2014/main" id="{4B22A29C-95A2-6202-0D76-F20EE723B258}"/>
              </a:ext>
            </a:extLst>
          </p:cNvPr>
          <p:cNvSpPr>
            <a:spLocks noGrp="1"/>
          </p:cNvSpPr>
          <p:nvPr>
            <p:ph type="body" idx="1"/>
          </p:nvPr>
        </p:nvSpPr>
        <p:spPr>
          <a:xfrm>
            <a:off x="311700" y="2009725"/>
            <a:ext cx="8520600" cy="3698459"/>
          </a:xfrm>
        </p:spPr>
        <p:txBody>
          <a:bodyPr>
            <a:normAutofit fontScale="92500" lnSpcReduction="20000"/>
          </a:bodyPr>
          <a:lstStyle/>
          <a:p>
            <a:pPr marL="114297" indent="0">
              <a:buNone/>
            </a:pPr>
            <a:r>
              <a:rPr lang="en-US" sz="1800" dirty="0"/>
              <a:t>From University of Minnesota (2016) </a:t>
            </a:r>
            <a:r>
              <a:rPr lang="en-US" sz="600" dirty="0">
                <a:hlinkClick r:id="rId2"/>
              </a:rPr>
              <a:t>https://open.lib.umn.edu/communication/chapter/13-1-understanding-small-groups/</a:t>
            </a:r>
            <a:endParaRPr lang="en-US" sz="600" dirty="0"/>
          </a:p>
          <a:p>
            <a:pPr algn="l"/>
            <a:r>
              <a:rPr lang="en-US" sz="1800" b="0" i="0" dirty="0">
                <a:solidFill>
                  <a:srgbClr val="000000"/>
                </a:solidFill>
                <a:effectLst/>
                <a:latin typeface="Times New Roman" panose="02020603050405020304" pitchFamily="18" charset="0"/>
              </a:rPr>
              <a:t>Successful teams have (Adler &amp; </a:t>
            </a:r>
            <a:r>
              <a:rPr lang="en-US" sz="1800" b="0" i="0" dirty="0" err="1">
                <a:solidFill>
                  <a:srgbClr val="000000"/>
                </a:solidFill>
                <a:effectLst/>
                <a:latin typeface="Times New Roman" panose="02020603050405020304" pitchFamily="18" charset="0"/>
              </a:rPr>
              <a:t>Elmhorst</a:t>
            </a:r>
            <a:r>
              <a:rPr lang="en-US" sz="1800" b="0" i="0" dirty="0">
                <a:solidFill>
                  <a:srgbClr val="000000"/>
                </a:solidFill>
                <a:effectLst/>
                <a:latin typeface="Times New Roman" panose="02020603050405020304" pitchFamily="18" charset="0"/>
              </a:rPr>
              <a:t>, 2005)</a:t>
            </a:r>
          </a:p>
          <a:p>
            <a:pPr lvl="1">
              <a:buFont typeface="Arial" panose="020B0604020202020204" pitchFamily="34" charset="0"/>
              <a:buChar char="•"/>
            </a:pPr>
            <a:r>
              <a:rPr lang="en-US" sz="1600" b="0" i="0" dirty="0">
                <a:solidFill>
                  <a:srgbClr val="000000"/>
                </a:solidFill>
                <a:effectLst/>
                <a:latin typeface="Times New Roman" panose="02020603050405020304" pitchFamily="18" charset="0"/>
              </a:rPr>
              <a:t>clear and inspiring shared goals,</a:t>
            </a:r>
          </a:p>
          <a:p>
            <a:pPr lvl="1">
              <a:buFont typeface="Arial" panose="020B0604020202020204" pitchFamily="34" charset="0"/>
              <a:buChar char="•"/>
            </a:pPr>
            <a:r>
              <a:rPr lang="en-US" sz="1600" b="0" i="0" dirty="0">
                <a:solidFill>
                  <a:srgbClr val="000000"/>
                </a:solidFill>
                <a:effectLst/>
                <a:latin typeface="Times New Roman" panose="02020603050405020304" pitchFamily="18" charset="0"/>
              </a:rPr>
              <a:t>a results-driven structure,</a:t>
            </a:r>
          </a:p>
          <a:p>
            <a:pPr lvl="1">
              <a:buFont typeface="Arial" panose="020B0604020202020204" pitchFamily="34" charset="0"/>
              <a:buChar char="•"/>
            </a:pPr>
            <a:r>
              <a:rPr lang="en-US" sz="1600" b="0" i="0" dirty="0">
                <a:solidFill>
                  <a:srgbClr val="000000"/>
                </a:solidFill>
                <a:effectLst/>
                <a:latin typeface="Times New Roman" panose="02020603050405020304" pitchFamily="18" charset="0"/>
              </a:rPr>
              <a:t>competent team members,</a:t>
            </a:r>
          </a:p>
          <a:p>
            <a:pPr lvl="1">
              <a:buFont typeface="Arial" panose="020B0604020202020204" pitchFamily="34" charset="0"/>
              <a:buChar char="•"/>
            </a:pPr>
            <a:r>
              <a:rPr lang="en-US" sz="1600" b="0" i="0" dirty="0">
                <a:solidFill>
                  <a:srgbClr val="000000"/>
                </a:solidFill>
                <a:effectLst/>
                <a:latin typeface="Times New Roman" panose="02020603050405020304" pitchFamily="18" charset="0"/>
              </a:rPr>
              <a:t>a collaborative climate,</a:t>
            </a:r>
          </a:p>
          <a:p>
            <a:pPr lvl="1">
              <a:buFont typeface="Arial" panose="020B0604020202020204" pitchFamily="34" charset="0"/>
              <a:buChar char="•"/>
            </a:pPr>
            <a:r>
              <a:rPr lang="en-US" sz="1600" b="0" i="0" dirty="0">
                <a:solidFill>
                  <a:srgbClr val="000000"/>
                </a:solidFill>
                <a:effectLst/>
                <a:latin typeface="Times New Roman" panose="02020603050405020304" pitchFamily="18" charset="0"/>
              </a:rPr>
              <a:t>high standards for performance,</a:t>
            </a:r>
          </a:p>
          <a:p>
            <a:pPr lvl="1">
              <a:buFont typeface="Arial" panose="020B0604020202020204" pitchFamily="34" charset="0"/>
              <a:buChar char="•"/>
            </a:pPr>
            <a:r>
              <a:rPr lang="en-US" sz="1600" b="0" i="0" dirty="0">
                <a:solidFill>
                  <a:srgbClr val="000000"/>
                </a:solidFill>
                <a:effectLst/>
                <a:latin typeface="Times New Roman" panose="02020603050405020304" pitchFamily="18" charset="0"/>
              </a:rPr>
              <a:t>external support and recognition, and</a:t>
            </a:r>
          </a:p>
          <a:p>
            <a:pPr lvl="1">
              <a:buFont typeface="Arial" panose="020B0604020202020204" pitchFamily="34" charset="0"/>
              <a:buChar char="•"/>
            </a:pPr>
            <a:r>
              <a:rPr lang="en-US" sz="1600" b="0" i="0" dirty="0">
                <a:solidFill>
                  <a:srgbClr val="000000"/>
                </a:solidFill>
                <a:effectLst/>
                <a:latin typeface="Times New Roman" panose="02020603050405020304" pitchFamily="18" charset="0"/>
              </a:rPr>
              <a:t>ethical and accountable leadership.</a:t>
            </a:r>
          </a:p>
          <a:p>
            <a:pPr marL="114297" indent="0">
              <a:buNone/>
            </a:pPr>
            <a:endParaRPr lang="en-US" sz="1800" dirty="0"/>
          </a:p>
          <a:p>
            <a:pPr marL="114297" indent="0">
              <a:buNone/>
            </a:pPr>
            <a:r>
              <a:rPr lang="en-US" sz="1800" dirty="0"/>
              <a:t>Google Search:</a:t>
            </a:r>
          </a:p>
          <a:p>
            <a:r>
              <a:rPr lang="en-US" sz="1800" dirty="0"/>
              <a:t>Strengthening communication skills</a:t>
            </a:r>
          </a:p>
          <a:p>
            <a:r>
              <a:rPr lang="en-US" sz="1800" dirty="0"/>
              <a:t>Increased engagement</a:t>
            </a:r>
          </a:p>
          <a:p>
            <a:r>
              <a:rPr lang="en-US" sz="1800" dirty="0"/>
              <a:t>Effective collaboration</a:t>
            </a:r>
          </a:p>
          <a:p>
            <a:r>
              <a:rPr lang="en-US" sz="1800" dirty="0"/>
              <a:t>Innovation</a:t>
            </a:r>
          </a:p>
          <a:p>
            <a:r>
              <a:rPr lang="en-US" sz="1800" dirty="0"/>
              <a:t>Accountability</a:t>
            </a:r>
          </a:p>
          <a:p>
            <a:r>
              <a:rPr lang="en-US" sz="1800" dirty="0"/>
              <a:t>More opportunities for feedback</a:t>
            </a:r>
          </a:p>
        </p:txBody>
      </p:sp>
    </p:spTree>
    <p:extLst>
      <p:ext uri="{BB962C8B-B14F-4D97-AF65-F5344CB8AC3E}">
        <p14:creationId xmlns:p14="http://schemas.microsoft.com/office/powerpoint/2010/main" val="1270327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3641-A047-63EC-76FD-94F456C90B5A}"/>
              </a:ext>
            </a:extLst>
          </p:cNvPr>
          <p:cNvSpPr>
            <a:spLocks noGrp="1"/>
          </p:cNvSpPr>
          <p:nvPr>
            <p:ph type="title"/>
          </p:nvPr>
        </p:nvSpPr>
        <p:spPr/>
        <p:txBody>
          <a:bodyPr>
            <a:normAutofit fontScale="90000"/>
          </a:bodyPr>
          <a:lstStyle/>
          <a:p>
            <a:r>
              <a:rPr lang="en-US" b="1" dirty="0"/>
              <a:t>Disadvantages of Small Groups or working in Teams…</a:t>
            </a:r>
            <a:endParaRPr lang="en-US" dirty="0"/>
          </a:p>
        </p:txBody>
      </p:sp>
      <p:sp>
        <p:nvSpPr>
          <p:cNvPr id="3" name="Text Placeholder 2">
            <a:extLst>
              <a:ext uri="{FF2B5EF4-FFF2-40B4-BE49-F238E27FC236}">
                <a16:creationId xmlns:a16="http://schemas.microsoft.com/office/drawing/2014/main" id="{27077DD7-4027-A7DF-587E-C4AC07FB3562}"/>
              </a:ext>
            </a:extLst>
          </p:cNvPr>
          <p:cNvSpPr>
            <a:spLocks noGrp="1"/>
          </p:cNvSpPr>
          <p:nvPr>
            <p:ph type="body" idx="1"/>
          </p:nvPr>
        </p:nvSpPr>
        <p:spPr>
          <a:xfrm>
            <a:off x="311700" y="1848690"/>
            <a:ext cx="8520600" cy="4555200"/>
          </a:xfrm>
        </p:spPr>
        <p:txBody>
          <a:bodyPr/>
          <a:lstStyle/>
          <a:p>
            <a:pPr marL="114297" indent="0">
              <a:buNone/>
            </a:pPr>
            <a:r>
              <a:rPr lang="en-US" dirty="0"/>
              <a:t>From University of Minnesota (2016) </a:t>
            </a:r>
            <a:r>
              <a:rPr lang="en-US" sz="750" dirty="0">
                <a:hlinkClick r:id="rId2"/>
              </a:rPr>
              <a:t>https://open.lib.umn.edu/communication/chapter/13-1-understanding-small-groups/</a:t>
            </a:r>
            <a:endParaRPr lang="en-US" sz="750" dirty="0"/>
          </a:p>
          <a:p>
            <a:r>
              <a:rPr lang="en-US" b="0" i="0" dirty="0">
                <a:solidFill>
                  <a:srgbClr val="000000"/>
                </a:solidFill>
                <a:effectLst/>
                <a:latin typeface="Times New Roman" panose="02020603050405020304" pitchFamily="18" charset="0"/>
              </a:rPr>
              <a:t>Disadvantages of group communication include:</a:t>
            </a:r>
          </a:p>
          <a:p>
            <a:pPr lvl="1"/>
            <a:r>
              <a:rPr lang="en-US" b="0" i="0" dirty="0">
                <a:solidFill>
                  <a:srgbClr val="000000"/>
                </a:solidFill>
                <a:effectLst/>
                <a:latin typeface="Times New Roman" panose="02020603050405020304" pitchFamily="18" charset="0"/>
              </a:rPr>
              <a:t>unnecessary group formation (when the task would be better performed by one person)</a:t>
            </a:r>
          </a:p>
          <a:p>
            <a:pPr lvl="1"/>
            <a:r>
              <a:rPr lang="en-US" b="0" i="0" dirty="0">
                <a:solidFill>
                  <a:srgbClr val="000000"/>
                </a:solidFill>
                <a:effectLst/>
                <a:latin typeface="Times New Roman" panose="02020603050405020304" pitchFamily="18" charset="0"/>
              </a:rPr>
              <a:t>difficulty coordinating schedules</a:t>
            </a:r>
          </a:p>
          <a:p>
            <a:pPr lvl="1"/>
            <a:r>
              <a:rPr lang="en-US" b="0" i="0" dirty="0">
                <a:solidFill>
                  <a:srgbClr val="000000"/>
                </a:solidFill>
                <a:effectLst/>
                <a:latin typeface="Times New Roman" panose="02020603050405020304" pitchFamily="18" charset="0"/>
              </a:rPr>
              <a:t>difficulty with accountability and social loafing</a:t>
            </a:r>
            <a:endParaRPr lang="en-US" dirty="0"/>
          </a:p>
        </p:txBody>
      </p:sp>
    </p:spTree>
    <p:extLst>
      <p:ext uri="{BB962C8B-B14F-4D97-AF65-F5344CB8AC3E}">
        <p14:creationId xmlns:p14="http://schemas.microsoft.com/office/powerpoint/2010/main" val="2389207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pic>
        <p:nvPicPr>
          <p:cNvPr id="1026" name="Picture 2" descr="How To Make an Effective Presentation Outline | EdrawMind">
            <a:extLst>
              <a:ext uri="{FF2B5EF4-FFF2-40B4-BE49-F238E27FC236}">
                <a16:creationId xmlns:a16="http://schemas.microsoft.com/office/drawing/2014/main" id="{545504DB-DE90-13E0-AD89-D567E177A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13" y="1127795"/>
            <a:ext cx="7071988" cy="25930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2518B4-C815-1288-C1DF-C0E916F285D4}"/>
              </a:ext>
            </a:extLst>
          </p:cNvPr>
          <p:cNvSpPr txBox="1"/>
          <p:nvPr/>
        </p:nvSpPr>
        <p:spPr>
          <a:xfrm>
            <a:off x="326572" y="3117123"/>
            <a:ext cx="3122023" cy="1107996"/>
          </a:xfrm>
          <a:prstGeom prst="rect">
            <a:avLst/>
          </a:prstGeom>
          <a:noFill/>
        </p:spPr>
        <p:txBody>
          <a:bodyPr wrap="square" rtlCol="0">
            <a:spAutoFit/>
          </a:bodyPr>
          <a:lstStyle/>
          <a:p>
            <a:r>
              <a:rPr lang="en-US" sz="3300" b="1" dirty="0"/>
              <a:t>4. Outlining for Presentations</a:t>
            </a:r>
          </a:p>
        </p:txBody>
      </p:sp>
    </p:spTree>
    <p:extLst>
      <p:ext uri="{BB962C8B-B14F-4D97-AF65-F5344CB8AC3E}">
        <p14:creationId xmlns:p14="http://schemas.microsoft.com/office/powerpoint/2010/main" val="1653942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ow To Make an Effective Presentation Outline | EdrawMind">
            <a:extLst>
              <a:ext uri="{FF2B5EF4-FFF2-40B4-BE49-F238E27FC236}">
                <a16:creationId xmlns:a16="http://schemas.microsoft.com/office/drawing/2014/main" id="{0E85D43A-069C-DB12-B816-E2D5E6CB21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926146"/>
            <a:ext cx="8178800" cy="300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3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F18B-03B6-8272-6B6B-14F5538BB0D0}"/>
              </a:ext>
            </a:extLst>
          </p:cNvPr>
          <p:cNvSpPr>
            <a:spLocks noGrp="1"/>
          </p:cNvSpPr>
          <p:nvPr>
            <p:ph type="title"/>
          </p:nvPr>
        </p:nvSpPr>
        <p:spPr/>
        <p:txBody>
          <a:bodyPr>
            <a:normAutofit fontScale="90000"/>
          </a:bodyPr>
          <a:lstStyle/>
          <a:p>
            <a:r>
              <a:rPr lang="en-US" b="1" dirty="0"/>
              <a:t>Presentation: INTRODUCTION</a:t>
            </a:r>
          </a:p>
        </p:txBody>
      </p:sp>
      <p:sp>
        <p:nvSpPr>
          <p:cNvPr id="3" name="Text Placeholder 2">
            <a:extLst>
              <a:ext uri="{FF2B5EF4-FFF2-40B4-BE49-F238E27FC236}">
                <a16:creationId xmlns:a16="http://schemas.microsoft.com/office/drawing/2014/main" id="{A2A8920C-2FFD-F86A-549A-E93233D73686}"/>
              </a:ext>
            </a:extLst>
          </p:cNvPr>
          <p:cNvSpPr>
            <a:spLocks noGrp="1"/>
          </p:cNvSpPr>
          <p:nvPr>
            <p:ph type="body" idx="1"/>
          </p:nvPr>
        </p:nvSpPr>
        <p:spPr/>
        <p:txBody>
          <a:bodyPr>
            <a:normAutofit fontScale="77500" lnSpcReduction="20000"/>
          </a:bodyPr>
          <a:lstStyle/>
          <a:p>
            <a:r>
              <a:rPr lang="en-US" sz="2100" dirty="0"/>
              <a:t>Attention Grabber: effective attention grabbers are mindful of the audience, the tone of your topic, the speech’s topic</a:t>
            </a:r>
          </a:p>
          <a:p>
            <a:pPr lvl="1"/>
            <a:r>
              <a:rPr lang="en-US" dirty="0"/>
              <a:t>Start with a fact or statistic</a:t>
            </a:r>
          </a:p>
          <a:p>
            <a:pPr lvl="1"/>
            <a:r>
              <a:rPr lang="en-US" dirty="0"/>
              <a:t>Start with a quote</a:t>
            </a:r>
          </a:p>
          <a:p>
            <a:pPr lvl="1"/>
            <a:r>
              <a:rPr lang="en-US" dirty="0"/>
              <a:t>Start with a short/relevant story</a:t>
            </a:r>
          </a:p>
          <a:p>
            <a:pPr lvl="1"/>
            <a:r>
              <a:rPr lang="en-US" dirty="0"/>
              <a:t>Ask a question (rhetorical or response question)</a:t>
            </a:r>
          </a:p>
          <a:p>
            <a:pPr lvl="1"/>
            <a:r>
              <a:rPr lang="en-US" dirty="0"/>
              <a:t>Visualization</a:t>
            </a:r>
          </a:p>
          <a:p>
            <a:pPr marL="139697" indent="0">
              <a:buNone/>
            </a:pPr>
            <a:r>
              <a:rPr lang="en-US" sz="1350" i="1" dirty="0"/>
              <a:t>**should be tasteful, relevant, and tactful/professional</a:t>
            </a:r>
          </a:p>
          <a:p>
            <a:pPr lvl="1"/>
            <a:endParaRPr lang="en-US" dirty="0"/>
          </a:p>
          <a:p>
            <a:r>
              <a:rPr lang="en-US" dirty="0"/>
              <a:t>Overview of Importance</a:t>
            </a:r>
          </a:p>
          <a:p>
            <a:pPr lvl="1"/>
            <a:r>
              <a:rPr lang="en-US" dirty="0"/>
              <a:t>Why should the audience care enough to listen to you?</a:t>
            </a:r>
          </a:p>
          <a:p>
            <a:pPr marL="139697" indent="0">
              <a:buNone/>
            </a:pPr>
            <a:endParaRPr lang="en-US" dirty="0"/>
          </a:p>
          <a:p>
            <a:r>
              <a:rPr lang="en-US" dirty="0"/>
              <a:t>Learning Objectives </a:t>
            </a:r>
          </a:p>
          <a:p>
            <a:pPr lvl="1"/>
            <a:r>
              <a:rPr lang="en-US" dirty="0"/>
              <a:t>What are your main points you want to cover?</a:t>
            </a:r>
          </a:p>
          <a:p>
            <a:pPr lvl="1"/>
            <a:r>
              <a:rPr lang="en-US" dirty="0"/>
              <a:t>Repetition is helpful in intro to point out topics, body to reinforce points, and conclusion to remind points.</a:t>
            </a:r>
          </a:p>
          <a:p>
            <a:pPr marL="139697" indent="0">
              <a:buNone/>
            </a:pPr>
            <a:r>
              <a:rPr lang="en-US" sz="1350" i="1" dirty="0"/>
              <a:t>**remember: most attention spans for adults is 8.25 seconds</a:t>
            </a:r>
          </a:p>
          <a:p>
            <a:pPr marL="114297" indent="0">
              <a:buNone/>
            </a:pPr>
            <a:endParaRPr lang="en-US" dirty="0"/>
          </a:p>
        </p:txBody>
      </p:sp>
    </p:spTree>
    <p:extLst>
      <p:ext uri="{BB962C8B-B14F-4D97-AF65-F5344CB8AC3E}">
        <p14:creationId xmlns:p14="http://schemas.microsoft.com/office/powerpoint/2010/main" val="215185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9575" y="2057362"/>
            <a:ext cx="8229600" cy="5592762"/>
          </a:xfrm>
        </p:spPr>
        <p:txBody>
          <a:bodyPr>
            <a:normAutofit/>
          </a:bodyPr>
          <a:lstStyle/>
          <a:p>
            <a:br>
              <a:rPr lang="en-US" sz="3600" b="1">
                <a:latin typeface="Palatino Linotype" pitchFamily="18" charset="0"/>
              </a:rPr>
            </a:br>
            <a:br>
              <a:rPr lang="en-US" sz="3600" b="1">
                <a:latin typeface="Palatino Linotype" pitchFamily="18" charset="0"/>
              </a:rPr>
            </a:br>
            <a:br>
              <a:rPr lang="en-US" sz="2400">
                <a:latin typeface="Palatino Linotype" pitchFamily="18" charset="0"/>
              </a:rPr>
            </a:br>
            <a:br>
              <a:rPr lang="en-US" sz="2400">
                <a:latin typeface="Palatino Linotype" pitchFamily="18" charset="0"/>
              </a:rPr>
            </a:br>
            <a:br>
              <a:rPr lang="en-US" sz="3600" i="1">
                <a:latin typeface="Times New Roman" pitchFamily="18" charset="0"/>
                <a:cs typeface="Times New Roman" pitchFamily="18" charset="0"/>
              </a:rPr>
            </a:br>
            <a:endParaRPr lang="en-US" sz="3600">
              <a:latin typeface="Palatino Linotype" pitchFamily="18" charset="0"/>
            </a:endParaRPr>
          </a:p>
        </p:txBody>
      </p:sp>
      <p:sp>
        <p:nvSpPr>
          <p:cNvPr id="11" name="Rectangle 30">
            <a:extLst>
              <a:ext uri="{FF2B5EF4-FFF2-40B4-BE49-F238E27FC236}">
                <a16:creationId xmlns:a16="http://schemas.microsoft.com/office/drawing/2014/main" id="{74A0687A-AF77-46B8-845C-D9C64CB4635E}"/>
              </a:ext>
            </a:extLst>
          </p:cNvPr>
          <p:cNvSpPr>
            <a:spLocks noChangeArrowheads="1"/>
          </p:cNvSpPr>
          <p:nvPr/>
        </p:nvSpPr>
        <p:spPr bwMode="auto">
          <a:xfrm>
            <a:off x="3455723" y="259534"/>
            <a:ext cx="22050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i="0" u="sng" strike="noStrike" normalizeH="0" baseline="0">
                <a:ln w="0"/>
                <a:effectLst>
                  <a:outerShdw blurRad="38100" dist="19050" dir="2700000" algn="tl" rotWithShape="0">
                    <a:schemeClr val="dk1">
                      <a:alpha val="40000"/>
                    </a:schemeClr>
                  </a:outerShdw>
                </a:effectLst>
                <a:latin typeface="Avenir Next LT Pro Demi" panose="020B0704020202020204" pitchFamily="34" charset="0"/>
                <a:ea typeface="Calibri" panose="020F0502020204030204" pitchFamily="34" charset="0"/>
                <a:cs typeface="Times New Roman" panose="02020603050405020304" pitchFamily="18" charset="0"/>
              </a:rPr>
              <a:t>CORE SPONSORS:</a:t>
            </a:r>
            <a:endParaRPr kumimoji="0" lang="en-US" altLang="en-US" sz="1800" i="0" u="sng" strike="noStrike" normalizeH="0" baseline="0">
              <a:ln w="0"/>
              <a:effectLst>
                <a:outerShdw blurRad="38100" dist="19050" dir="2700000" algn="tl" rotWithShape="0">
                  <a:schemeClr val="dk1">
                    <a:alpha val="40000"/>
                  </a:schemeClr>
                </a:outerShdw>
              </a:effectLst>
              <a:latin typeface="Arial" panose="020B0604020202020204" pitchFamily="34" charset="0"/>
            </a:endParaRPr>
          </a:p>
        </p:txBody>
      </p:sp>
      <p:sp>
        <p:nvSpPr>
          <p:cNvPr id="12" name="Rectangle 31">
            <a:extLst>
              <a:ext uri="{FF2B5EF4-FFF2-40B4-BE49-F238E27FC236}">
                <a16:creationId xmlns:a16="http://schemas.microsoft.com/office/drawing/2014/main" id="{5683AC93-ACA5-4967-B79C-E85C93EB7E07}"/>
              </a:ext>
            </a:extLst>
          </p:cNvPr>
          <p:cNvSpPr>
            <a:spLocks noChangeArrowheads="1"/>
          </p:cNvSpPr>
          <p:nvPr/>
        </p:nvSpPr>
        <p:spPr bwMode="auto">
          <a:xfrm>
            <a:off x="1374775" y="23923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70" name="Picture 10" descr="Logo&#10;&#10;Description automatically generated">
            <a:extLst>
              <a:ext uri="{FF2B5EF4-FFF2-40B4-BE49-F238E27FC236}">
                <a16:creationId xmlns:a16="http://schemas.microsoft.com/office/drawing/2014/main" id="{0312FC39-48B1-4A09-94DC-8FB89AA79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623" y="763674"/>
            <a:ext cx="1198563" cy="12223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4">
            <a:extLst>
              <a:ext uri="{FF2B5EF4-FFF2-40B4-BE49-F238E27FC236}">
                <a16:creationId xmlns:a16="http://schemas.microsoft.com/office/drawing/2014/main" id="{1359968D-16CE-4E20-AC80-8269454DDF18}"/>
              </a:ext>
            </a:extLst>
          </p:cNvPr>
          <p:cNvSpPr>
            <a:spLocks noChangeArrowheads="1"/>
          </p:cNvSpPr>
          <p:nvPr/>
        </p:nvSpPr>
        <p:spPr bwMode="auto">
          <a:xfrm>
            <a:off x="1421092" y="6067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600" b="0" i="0" u="none" strike="noStrike" cap="none" normalizeH="0" baseline="0">
              <a:ln>
                <a:noFill/>
              </a:ln>
              <a:solidFill>
                <a:schemeClr val="tx1"/>
              </a:solidFill>
              <a:effectLst/>
              <a:latin typeface="Avenir Next LT Pro Demi" panose="020B07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chemeClr val="tx1"/>
                </a:solidFill>
                <a:effectLst/>
                <a:latin typeface="Avenir Next LT Pro Demi" panose="020B07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4" name="Picture 33" descr="Logo, company name&#10;&#10;Description automatically generated">
            <a:extLst>
              <a:ext uri="{FF2B5EF4-FFF2-40B4-BE49-F238E27FC236}">
                <a16:creationId xmlns:a16="http://schemas.microsoft.com/office/drawing/2014/main" id="{24F48477-FEF5-4198-8E63-F1561AA5856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0692" y="470311"/>
            <a:ext cx="1729740" cy="1729740"/>
          </a:xfrm>
          <a:prstGeom prst="rect">
            <a:avLst/>
          </a:prstGeom>
          <a:noFill/>
          <a:ln>
            <a:noFill/>
          </a:ln>
        </p:spPr>
      </p:pic>
      <p:pic>
        <p:nvPicPr>
          <p:cNvPr id="22" name="Picture 21" descr="Logo, company name&#10;&#10;Description automatically generated">
            <a:extLst>
              <a:ext uri="{FF2B5EF4-FFF2-40B4-BE49-F238E27FC236}">
                <a16:creationId xmlns:a16="http://schemas.microsoft.com/office/drawing/2014/main" id="{45CCACC2-3DCB-B8C3-91A3-F182F3CC3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536" y="831494"/>
            <a:ext cx="2333834" cy="840180"/>
          </a:xfrm>
          <a:prstGeom prst="rect">
            <a:avLst/>
          </a:prstGeom>
        </p:spPr>
      </p:pic>
      <p:pic>
        <p:nvPicPr>
          <p:cNvPr id="3" name="Picture 7">
            <a:extLst>
              <a:ext uri="{FF2B5EF4-FFF2-40B4-BE49-F238E27FC236}">
                <a16:creationId xmlns:a16="http://schemas.microsoft.com/office/drawing/2014/main" id="{DAA6F720-3DCB-5568-83D8-47B2F5ECFB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8767" y="3618938"/>
            <a:ext cx="1653664" cy="568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a:extLst>
              <a:ext uri="{FF2B5EF4-FFF2-40B4-BE49-F238E27FC236}">
                <a16:creationId xmlns:a16="http://schemas.microsoft.com/office/drawing/2014/main" id="{D40C3634-0B77-7FC3-0703-D98CFCAE3E7B}"/>
              </a:ext>
            </a:extLst>
          </p:cNvPr>
          <p:cNvSpPr txBox="1">
            <a:spLocks noChangeArrowheads="1"/>
          </p:cNvSpPr>
          <p:nvPr/>
        </p:nvSpPr>
        <p:spPr bwMode="auto">
          <a:xfrm>
            <a:off x="2066607" y="2204456"/>
            <a:ext cx="5096593" cy="35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i="0" u="sng" strike="noStrike" normalizeH="0" baseline="0">
                <a:ln w="0"/>
                <a:effectLst>
                  <a:outerShdw blurRad="38100" dist="19050" dir="2700000" algn="tl" rotWithShape="0">
                    <a:schemeClr val="dk1">
                      <a:alpha val="40000"/>
                    </a:schemeClr>
                  </a:outerShdw>
                </a:effectLst>
                <a:latin typeface="Avenir Next LT Pro Demi" panose="020B0704020202020204" pitchFamily="34" charset="0"/>
                <a:ea typeface="Calibri" panose="020F0502020204030204" pitchFamily="34" charset="0"/>
                <a:cs typeface="Times New Roman" panose="02020603050405020304" pitchFamily="18" charset="0"/>
              </a:rPr>
              <a:t>LUNCH SPONSORS:</a:t>
            </a:r>
            <a:endParaRPr kumimoji="0" lang="en-US" altLang="en-US" sz="1800" i="0" u="sng" strike="noStrike" normalizeH="0" baseline="0">
              <a:ln w="0"/>
              <a:effectLst>
                <a:outerShdw blurRad="38100" dist="19050" dir="2700000" algn="tl" rotWithShape="0">
                  <a:schemeClr val="dk1">
                    <a:alpha val="40000"/>
                  </a:schemeClr>
                </a:outerShdw>
              </a:effectLst>
              <a:latin typeface="Arial" panose="020B0604020202020204" pitchFamily="34" charset="0"/>
            </a:endParaRPr>
          </a:p>
        </p:txBody>
      </p:sp>
      <p:pic>
        <p:nvPicPr>
          <p:cNvPr id="6" name="Picture 5" descr="Logo&#10;&#10;Description automatically generated with low confidence">
            <a:extLst>
              <a:ext uri="{FF2B5EF4-FFF2-40B4-BE49-F238E27FC236}">
                <a16:creationId xmlns:a16="http://schemas.microsoft.com/office/drawing/2014/main" id="{4296EA7F-B695-AECB-0907-51F81B8A68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617" y="2824638"/>
            <a:ext cx="1758897" cy="568218"/>
          </a:xfrm>
          <a:prstGeom prst="rect">
            <a:avLst/>
          </a:prstGeom>
        </p:spPr>
      </p:pic>
      <p:pic>
        <p:nvPicPr>
          <p:cNvPr id="8" name="Picture 7" descr="Logo, company name&#10;&#10;Description automatically generated">
            <a:extLst>
              <a:ext uri="{FF2B5EF4-FFF2-40B4-BE49-F238E27FC236}">
                <a16:creationId xmlns:a16="http://schemas.microsoft.com/office/drawing/2014/main" id="{60D93C2A-4C59-2333-8ADD-AB450A7704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8597" y="4327269"/>
            <a:ext cx="1910685" cy="59331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0BC2672E-26AF-BC77-1C3E-FDBA37572C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2580" y="3101403"/>
            <a:ext cx="1784853" cy="359822"/>
          </a:xfrm>
          <a:prstGeom prst="rect">
            <a:avLst/>
          </a:prstGeom>
        </p:spPr>
      </p:pic>
      <p:pic>
        <p:nvPicPr>
          <p:cNvPr id="14" name="Picture 13" descr="Logo, company name&#10;&#10;Description automatically generated">
            <a:extLst>
              <a:ext uri="{FF2B5EF4-FFF2-40B4-BE49-F238E27FC236}">
                <a16:creationId xmlns:a16="http://schemas.microsoft.com/office/drawing/2014/main" id="{8DF76847-0E0A-9977-D9E5-CDC636CF24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7771" y="3648833"/>
            <a:ext cx="1710840" cy="613831"/>
          </a:xfrm>
          <a:prstGeom prst="rect">
            <a:avLst/>
          </a:prstGeom>
        </p:spPr>
      </p:pic>
      <p:sp>
        <p:nvSpPr>
          <p:cNvPr id="15" name="Text Box 2">
            <a:extLst>
              <a:ext uri="{FF2B5EF4-FFF2-40B4-BE49-F238E27FC236}">
                <a16:creationId xmlns:a16="http://schemas.microsoft.com/office/drawing/2014/main" id="{0F7AFE82-5F0C-724C-4E97-F0A5F7BAEC44}"/>
              </a:ext>
            </a:extLst>
          </p:cNvPr>
          <p:cNvSpPr txBox="1">
            <a:spLocks noChangeArrowheads="1"/>
          </p:cNvSpPr>
          <p:nvPr/>
        </p:nvSpPr>
        <p:spPr bwMode="auto">
          <a:xfrm>
            <a:off x="2155198" y="5375486"/>
            <a:ext cx="5096593" cy="35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i="0" u="sng" strike="noStrike" normalizeH="0" baseline="0">
                <a:ln w="0"/>
                <a:effectLst>
                  <a:outerShdw blurRad="38100" dist="19050" dir="2700000" algn="tl" rotWithShape="0">
                    <a:schemeClr val="dk1">
                      <a:alpha val="40000"/>
                    </a:schemeClr>
                  </a:outerShdw>
                </a:effectLst>
                <a:latin typeface="Avenir Next LT Pro Demi" panose="020B0704020202020204" pitchFamily="34" charset="0"/>
                <a:ea typeface="Calibri" panose="020F0502020204030204" pitchFamily="34" charset="0"/>
                <a:cs typeface="Times New Roman" panose="02020603050405020304" pitchFamily="18" charset="0"/>
              </a:rPr>
              <a:t>SCHOLARSHIP SPONSORS:</a:t>
            </a:r>
            <a:endParaRPr kumimoji="0" lang="en-US" altLang="en-US" sz="1800" i="0" u="sng" strike="noStrike" normalizeH="0" baseline="0">
              <a:ln w="0"/>
              <a:effectLst>
                <a:outerShdw blurRad="38100" dist="19050" dir="2700000" algn="tl" rotWithShape="0">
                  <a:schemeClr val="dk1">
                    <a:alpha val="40000"/>
                  </a:schemeClr>
                </a:outerShdw>
              </a:effectLst>
              <a:latin typeface="Arial" panose="020B0604020202020204" pitchFamily="34" charset="0"/>
            </a:endParaRPr>
          </a:p>
        </p:txBody>
      </p:sp>
      <p:pic>
        <p:nvPicPr>
          <p:cNvPr id="16" name="Picture 15" descr="Logo&#10;&#10;Description automatically generated">
            <a:extLst>
              <a:ext uri="{FF2B5EF4-FFF2-40B4-BE49-F238E27FC236}">
                <a16:creationId xmlns:a16="http://schemas.microsoft.com/office/drawing/2014/main" id="{C003E11D-8FBB-2E62-D17F-8D82B8B97A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 t="15223" r="-50" b="12290"/>
          <a:stretch/>
        </p:blipFill>
        <p:spPr bwMode="auto">
          <a:xfrm>
            <a:off x="4662392" y="5933590"/>
            <a:ext cx="935041" cy="597403"/>
          </a:xfrm>
          <a:prstGeom prst="rect">
            <a:avLst/>
          </a:prstGeom>
          <a:ln>
            <a:noFill/>
          </a:ln>
          <a:extLst>
            <a:ext uri="{53640926-AAD7-44D8-BBD7-CCE9431645EC}">
              <a14:shadowObscured xmlns:a14="http://schemas.microsoft.com/office/drawing/2010/main"/>
            </a:ext>
          </a:extLst>
        </p:spPr>
      </p:pic>
      <p:pic>
        <p:nvPicPr>
          <p:cNvPr id="17" name="Picture 16" descr="Text&#10;&#10;Description automatically generated">
            <a:extLst>
              <a:ext uri="{FF2B5EF4-FFF2-40B4-BE49-F238E27FC236}">
                <a16:creationId xmlns:a16="http://schemas.microsoft.com/office/drawing/2014/main" id="{AED4FAF0-0887-6D80-2DD6-8549693133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8600" b="-1"/>
          <a:stretch/>
        </p:blipFill>
        <p:spPr bwMode="auto">
          <a:xfrm>
            <a:off x="2289256" y="5943985"/>
            <a:ext cx="1151638" cy="605699"/>
          </a:xfrm>
          <a:prstGeom prst="rect">
            <a:avLst/>
          </a:prstGeom>
          <a:ln>
            <a:noFill/>
          </a:ln>
          <a:extLst>
            <a:ext uri="{53640926-AAD7-44D8-BBD7-CCE9431645EC}">
              <a14:shadowObscured xmlns:a14="http://schemas.microsoft.com/office/drawing/2010/main"/>
            </a:ext>
          </a:extLst>
        </p:spPr>
      </p:pic>
      <p:pic>
        <p:nvPicPr>
          <p:cNvPr id="21" name="Picture 20" descr="Logo, company name&#10;&#10;Description automatically generated">
            <a:extLst>
              <a:ext uri="{FF2B5EF4-FFF2-40B4-BE49-F238E27FC236}">
                <a16:creationId xmlns:a16="http://schemas.microsoft.com/office/drawing/2014/main" id="{ACBBD993-A4C8-906F-9801-D2F61F59211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928" t="-3147" r="-6484" b="3147"/>
          <a:stretch/>
        </p:blipFill>
        <p:spPr bwMode="auto">
          <a:xfrm>
            <a:off x="5749833" y="5591627"/>
            <a:ext cx="1186715" cy="1281331"/>
          </a:xfrm>
          <a:prstGeom prst="rect">
            <a:avLst/>
          </a:prstGeom>
          <a:ln>
            <a:noFill/>
          </a:ln>
          <a:extLst>
            <a:ext uri="{53640926-AAD7-44D8-BBD7-CCE9431645EC}">
              <a14:shadowObscured xmlns:a14="http://schemas.microsoft.com/office/drawing/2010/main"/>
            </a:ext>
          </a:extLst>
        </p:spPr>
      </p:pic>
      <p:pic>
        <p:nvPicPr>
          <p:cNvPr id="24" name="Picture 23" descr="A tree with roots and text&#10;&#10;Description automatically generated">
            <a:extLst>
              <a:ext uri="{FF2B5EF4-FFF2-40B4-BE49-F238E27FC236}">
                <a16:creationId xmlns:a16="http://schemas.microsoft.com/office/drawing/2014/main" id="{BBF72009-DF93-5FAF-44CE-96464A528DD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11476" y="3850244"/>
            <a:ext cx="1046054" cy="1046054"/>
          </a:xfrm>
          <a:prstGeom prst="rect">
            <a:avLst/>
          </a:prstGeom>
        </p:spPr>
      </p:pic>
      <p:pic>
        <p:nvPicPr>
          <p:cNvPr id="30" name="Picture 29" descr="Blue text on a black background&#10;&#10;Description automatically generated">
            <a:extLst>
              <a:ext uri="{FF2B5EF4-FFF2-40B4-BE49-F238E27FC236}">
                <a16:creationId xmlns:a16="http://schemas.microsoft.com/office/drawing/2014/main" id="{AFC88AFE-9F5B-9A7F-6E2B-50F78DF6E04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9575" y="2811297"/>
            <a:ext cx="1571706" cy="523902"/>
          </a:xfrm>
          <a:prstGeom prst="rect">
            <a:avLst/>
          </a:prstGeom>
        </p:spPr>
      </p:pic>
      <p:pic>
        <p:nvPicPr>
          <p:cNvPr id="35" name="Picture 34" descr="A black text with a white background&#10;&#10;Description automatically generated">
            <a:extLst>
              <a:ext uri="{FF2B5EF4-FFF2-40B4-BE49-F238E27FC236}">
                <a16:creationId xmlns:a16="http://schemas.microsoft.com/office/drawing/2014/main" id="{628B715F-3D82-9296-93C5-32FCB065FC0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9857" y="4472496"/>
            <a:ext cx="2445546" cy="423985"/>
          </a:xfrm>
          <a:prstGeom prst="rect">
            <a:avLst/>
          </a:prstGeom>
        </p:spPr>
      </p:pic>
      <p:pic>
        <p:nvPicPr>
          <p:cNvPr id="36" name="Picture 10" descr="Logo&#10;&#10;Description automatically generated">
            <a:extLst>
              <a:ext uri="{FF2B5EF4-FFF2-40B4-BE49-F238E27FC236}">
                <a16:creationId xmlns:a16="http://schemas.microsoft.com/office/drawing/2014/main" id="{79DF1B0D-217A-6499-7523-6843BE51AC0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09603" y="5890043"/>
            <a:ext cx="728397" cy="742868"/>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3A9DE148-5BDD-0A05-3B2F-4CA1D91F1251}"/>
              </a:ext>
            </a:extLst>
          </p:cNvPr>
          <p:cNvSpPr/>
          <p:nvPr/>
        </p:nvSpPr>
        <p:spPr>
          <a:xfrm>
            <a:off x="1055833" y="1447800"/>
            <a:ext cx="7295321" cy="921026"/>
          </a:xfrm>
          <a:custGeom>
            <a:avLst/>
            <a:gdLst>
              <a:gd name="connsiteX0" fmla="*/ 0 w 7295321"/>
              <a:gd name="connsiteY0" fmla="*/ 921026 h 921026"/>
              <a:gd name="connsiteX1" fmla="*/ 2981739 w 7295321"/>
              <a:gd name="connsiteY1" fmla="*/ 576470 h 921026"/>
              <a:gd name="connsiteX2" fmla="*/ 6354417 w 7295321"/>
              <a:gd name="connsiteY2" fmla="*/ 781879 h 921026"/>
              <a:gd name="connsiteX3" fmla="*/ 7295321 w 7295321"/>
              <a:gd name="connsiteY3" fmla="*/ 0 h 921026"/>
            </a:gdLst>
            <a:ahLst/>
            <a:cxnLst>
              <a:cxn ang="0">
                <a:pos x="connsiteX0" y="connsiteY0"/>
              </a:cxn>
              <a:cxn ang="0">
                <a:pos x="connsiteX1" y="connsiteY1"/>
              </a:cxn>
              <a:cxn ang="0">
                <a:pos x="connsiteX2" y="connsiteY2"/>
              </a:cxn>
              <a:cxn ang="0">
                <a:pos x="connsiteX3" y="connsiteY3"/>
              </a:cxn>
            </a:cxnLst>
            <a:rect l="l" t="t" r="r" b="b"/>
            <a:pathLst>
              <a:path w="7295321" h="921026">
                <a:moveTo>
                  <a:pt x="0" y="921026"/>
                </a:moveTo>
                <a:cubicBezTo>
                  <a:pt x="961335" y="760343"/>
                  <a:pt x="1922670" y="599661"/>
                  <a:pt x="2981739" y="576470"/>
                </a:cubicBezTo>
                <a:cubicBezTo>
                  <a:pt x="4040808" y="553279"/>
                  <a:pt x="5635487" y="877957"/>
                  <a:pt x="6354417" y="781879"/>
                </a:cubicBezTo>
                <a:cubicBezTo>
                  <a:pt x="7073347" y="685801"/>
                  <a:pt x="7222434" y="154609"/>
                  <a:pt x="7295321" y="0"/>
                </a:cubicBezTo>
              </a:path>
            </a:pathLst>
          </a:cu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4132F351-6FE4-C8D3-3A08-C7552DAF197F}"/>
              </a:ext>
            </a:extLst>
          </p:cNvPr>
          <p:cNvSpPr/>
          <p:nvPr/>
        </p:nvSpPr>
        <p:spPr>
          <a:xfrm rot="10800000">
            <a:off x="1358597" y="5020638"/>
            <a:ext cx="7337682" cy="730503"/>
          </a:xfrm>
          <a:custGeom>
            <a:avLst/>
            <a:gdLst>
              <a:gd name="connsiteX0" fmla="*/ 0 w 7295321"/>
              <a:gd name="connsiteY0" fmla="*/ 921026 h 921026"/>
              <a:gd name="connsiteX1" fmla="*/ 2981739 w 7295321"/>
              <a:gd name="connsiteY1" fmla="*/ 576470 h 921026"/>
              <a:gd name="connsiteX2" fmla="*/ 6354417 w 7295321"/>
              <a:gd name="connsiteY2" fmla="*/ 781879 h 921026"/>
              <a:gd name="connsiteX3" fmla="*/ 7295321 w 7295321"/>
              <a:gd name="connsiteY3" fmla="*/ 0 h 921026"/>
            </a:gdLst>
            <a:ahLst/>
            <a:cxnLst>
              <a:cxn ang="0">
                <a:pos x="connsiteX0" y="connsiteY0"/>
              </a:cxn>
              <a:cxn ang="0">
                <a:pos x="connsiteX1" y="connsiteY1"/>
              </a:cxn>
              <a:cxn ang="0">
                <a:pos x="connsiteX2" y="connsiteY2"/>
              </a:cxn>
              <a:cxn ang="0">
                <a:pos x="connsiteX3" y="connsiteY3"/>
              </a:cxn>
            </a:cxnLst>
            <a:rect l="l" t="t" r="r" b="b"/>
            <a:pathLst>
              <a:path w="7295321" h="921026">
                <a:moveTo>
                  <a:pt x="0" y="921026"/>
                </a:moveTo>
                <a:cubicBezTo>
                  <a:pt x="961335" y="760343"/>
                  <a:pt x="1922670" y="599661"/>
                  <a:pt x="2981739" y="576470"/>
                </a:cubicBezTo>
                <a:cubicBezTo>
                  <a:pt x="4040808" y="553279"/>
                  <a:pt x="5635487" y="877957"/>
                  <a:pt x="6354417" y="781879"/>
                </a:cubicBezTo>
                <a:cubicBezTo>
                  <a:pt x="7073347" y="685801"/>
                  <a:pt x="7222434" y="154609"/>
                  <a:pt x="7295321" y="0"/>
                </a:cubicBezTo>
              </a:path>
            </a:pathLst>
          </a:cu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verage Human Attention Span By Age: 60 Statistics">
            <a:extLst>
              <a:ext uri="{FF2B5EF4-FFF2-40B4-BE49-F238E27FC236}">
                <a16:creationId xmlns:a16="http://schemas.microsoft.com/office/drawing/2014/main" id="{36C4F31B-5864-D762-C724-33DD12FA77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414970"/>
            <a:ext cx="8178800" cy="4028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562071-6DA2-A3D1-D839-C25EEC86A1E7}"/>
              </a:ext>
            </a:extLst>
          </p:cNvPr>
          <p:cNvSpPr txBox="1"/>
          <p:nvPr/>
        </p:nvSpPr>
        <p:spPr>
          <a:xfrm>
            <a:off x="3100984" y="5685136"/>
            <a:ext cx="2942032" cy="207749"/>
          </a:xfrm>
          <a:prstGeom prst="rect">
            <a:avLst/>
          </a:prstGeom>
          <a:noFill/>
        </p:spPr>
        <p:txBody>
          <a:bodyPr wrap="square" rtlCol="0">
            <a:spAutoFit/>
          </a:bodyPr>
          <a:lstStyle/>
          <a:p>
            <a:r>
              <a:rPr lang="en-US" sz="750" dirty="0">
                <a:hlinkClick r:id="rId3"/>
              </a:rPr>
              <a:t>https://www.bridgecareaba.com/blog/average-human-attention-span</a:t>
            </a:r>
            <a:r>
              <a:rPr lang="en-US" sz="750" dirty="0"/>
              <a:t> </a:t>
            </a:r>
          </a:p>
        </p:txBody>
      </p:sp>
    </p:spTree>
    <p:extLst>
      <p:ext uri="{BB962C8B-B14F-4D97-AF65-F5344CB8AC3E}">
        <p14:creationId xmlns:p14="http://schemas.microsoft.com/office/powerpoint/2010/main" val="3841376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C64A-BCA0-0BA5-46B7-8027ED497943}"/>
              </a:ext>
            </a:extLst>
          </p:cNvPr>
          <p:cNvSpPr>
            <a:spLocks noGrp="1"/>
          </p:cNvSpPr>
          <p:nvPr>
            <p:ph type="title"/>
          </p:nvPr>
        </p:nvSpPr>
        <p:spPr>
          <a:xfrm>
            <a:off x="473202" y="1336890"/>
            <a:ext cx="3198912" cy="1289304"/>
          </a:xfrm>
        </p:spPr>
        <p:txBody>
          <a:bodyPr spcFirstLastPara="1" vert="horz" wrap="square" lIns="68580" tIns="34290" rIns="68580" bIns="34290" rtlCol="0" anchor="b" anchorCtr="0">
            <a:normAutofit/>
          </a:bodyPr>
          <a:lstStyle/>
          <a:p>
            <a:pPr algn="l">
              <a:spcBef>
                <a:spcPct val="0"/>
              </a:spcBef>
            </a:pPr>
            <a:r>
              <a:rPr lang="en-US" sz="3450" b="1" dirty="0"/>
              <a:t>Presentation: BODY</a:t>
            </a:r>
          </a:p>
        </p:txBody>
      </p:sp>
      <p:sp>
        <p:nvSpPr>
          <p:cNvPr id="3" name="Text Placeholder 2">
            <a:extLst>
              <a:ext uri="{FF2B5EF4-FFF2-40B4-BE49-F238E27FC236}">
                <a16:creationId xmlns:a16="http://schemas.microsoft.com/office/drawing/2014/main" id="{C227B133-A065-D555-2869-C934B246B777}"/>
              </a:ext>
            </a:extLst>
          </p:cNvPr>
          <p:cNvSpPr>
            <a:spLocks noGrp="1"/>
          </p:cNvSpPr>
          <p:nvPr>
            <p:ph type="body" idx="1"/>
          </p:nvPr>
        </p:nvSpPr>
        <p:spPr>
          <a:xfrm>
            <a:off x="473202" y="2962656"/>
            <a:ext cx="2571750" cy="2558034"/>
          </a:xfrm>
        </p:spPr>
        <p:txBody>
          <a:bodyPr spcFirstLastPara="1" vert="horz" wrap="square" lIns="68580" tIns="34290" rIns="68580" bIns="34290" rtlCol="0" anchor="t" anchorCtr="0">
            <a:normAutofit/>
          </a:bodyPr>
          <a:lstStyle/>
          <a:p>
            <a:pPr indent="-171450">
              <a:spcAft>
                <a:spcPts val="450"/>
              </a:spcAft>
              <a:buFont typeface="Arial" panose="020B0604020202020204" pitchFamily="34" charset="0"/>
              <a:buChar char="•"/>
            </a:pPr>
            <a:r>
              <a:rPr lang="en-US" sz="1650" dirty="0"/>
              <a:t>Identify each point</a:t>
            </a:r>
          </a:p>
          <a:p>
            <a:pPr indent="-171450">
              <a:spcAft>
                <a:spcPts val="450"/>
              </a:spcAft>
              <a:buFont typeface="Arial" panose="020B0604020202020204" pitchFamily="34" charset="0"/>
              <a:buChar char="•"/>
            </a:pPr>
            <a:r>
              <a:rPr lang="en-US" sz="1650" dirty="0"/>
              <a:t>Identify supporting evidence for each point</a:t>
            </a:r>
          </a:p>
          <a:p>
            <a:pPr indent="-171450">
              <a:spcAft>
                <a:spcPts val="450"/>
              </a:spcAft>
              <a:buFont typeface="Arial" panose="020B0604020202020204" pitchFamily="34" charset="0"/>
              <a:buChar char="•"/>
            </a:pPr>
            <a:endParaRPr lang="en-US" sz="1650" dirty="0"/>
          </a:p>
          <a:p>
            <a:pPr indent="-171450">
              <a:spcAft>
                <a:spcPts val="450"/>
              </a:spcAft>
              <a:buFont typeface="Arial" panose="020B0604020202020204" pitchFamily="34" charset="0"/>
              <a:buChar char="•"/>
            </a:pPr>
            <a:endParaRPr lang="en-US" sz="1650" dirty="0"/>
          </a:p>
        </p:txBody>
      </p:sp>
      <p:pic>
        <p:nvPicPr>
          <p:cNvPr id="4" name="Picture 3">
            <a:extLst>
              <a:ext uri="{FF2B5EF4-FFF2-40B4-BE49-F238E27FC236}">
                <a16:creationId xmlns:a16="http://schemas.microsoft.com/office/drawing/2014/main" id="{C111EAEF-B17B-FFFF-3862-8A6196E59E9D}"/>
              </a:ext>
            </a:extLst>
          </p:cNvPr>
          <p:cNvPicPr>
            <a:picLocks noChangeAspect="1"/>
          </p:cNvPicPr>
          <p:nvPr/>
        </p:nvPicPr>
        <p:blipFill>
          <a:blip r:embed="rId2"/>
          <a:stretch>
            <a:fillRect/>
          </a:stretch>
        </p:blipFill>
        <p:spPr>
          <a:xfrm>
            <a:off x="3175494" y="1473612"/>
            <a:ext cx="5486048" cy="4114538"/>
          </a:xfrm>
          <a:prstGeom prst="rect">
            <a:avLst/>
          </a:prstGeom>
        </p:spPr>
      </p:pic>
    </p:spTree>
    <p:extLst>
      <p:ext uri="{BB962C8B-B14F-4D97-AF65-F5344CB8AC3E}">
        <p14:creationId xmlns:p14="http://schemas.microsoft.com/office/powerpoint/2010/main" val="3291583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F18B-03B6-8272-6B6B-14F5538BB0D0}"/>
              </a:ext>
            </a:extLst>
          </p:cNvPr>
          <p:cNvSpPr>
            <a:spLocks noGrp="1"/>
          </p:cNvSpPr>
          <p:nvPr>
            <p:ph type="title"/>
          </p:nvPr>
        </p:nvSpPr>
        <p:spPr/>
        <p:txBody>
          <a:bodyPr>
            <a:normAutofit fontScale="90000"/>
          </a:bodyPr>
          <a:lstStyle/>
          <a:p>
            <a:r>
              <a:rPr lang="en-US" b="1" dirty="0"/>
              <a:t>Presentation: CONCLUSION</a:t>
            </a:r>
          </a:p>
        </p:txBody>
      </p:sp>
      <p:sp>
        <p:nvSpPr>
          <p:cNvPr id="3" name="Text Placeholder 2">
            <a:extLst>
              <a:ext uri="{FF2B5EF4-FFF2-40B4-BE49-F238E27FC236}">
                <a16:creationId xmlns:a16="http://schemas.microsoft.com/office/drawing/2014/main" id="{A2A8920C-2FFD-F86A-549A-E93233D73686}"/>
              </a:ext>
            </a:extLst>
          </p:cNvPr>
          <p:cNvSpPr>
            <a:spLocks noGrp="1"/>
          </p:cNvSpPr>
          <p:nvPr>
            <p:ph type="body" idx="1"/>
          </p:nvPr>
        </p:nvSpPr>
        <p:spPr/>
        <p:txBody>
          <a:bodyPr>
            <a:normAutofit fontScale="85000" lnSpcReduction="20000"/>
          </a:bodyPr>
          <a:lstStyle/>
          <a:p>
            <a:pPr marL="114297" indent="0">
              <a:buNone/>
            </a:pPr>
            <a:r>
              <a:rPr lang="en-US" i="1" dirty="0"/>
              <a:t>“</a:t>
            </a:r>
            <a:r>
              <a:rPr lang="en-US" b="0" i="0" dirty="0">
                <a:solidFill>
                  <a:srgbClr val="3A3B3E"/>
                </a:solidFill>
                <a:effectLst/>
                <a:latin typeface="myriad-pro"/>
              </a:rPr>
              <a:t>The introduction and conclusion are essential to a speech. The audience will remember the main ideas even If the middle of the speech is a mess or nerves overtake the speaker. So, if nothing else, get these parts down!</a:t>
            </a:r>
            <a:r>
              <a:rPr lang="en-US" b="0" i="1" dirty="0">
                <a:solidFill>
                  <a:srgbClr val="3A3B3E"/>
                </a:solidFill>
                <a:effectLst/>
                <a:latin typeface="myriad-pro"/>
              </a:rPr>
              <a:t>” </a:t>
            </a:r>
          </a:p>
          <a:p>
            <a:pPr marL="114297" indent="0">
              <a:buNone/>
            </a:pPr>
            <a:r>
              <a:rPr lang="en-US" sz="750" i="1" dirty="0">
                <a:solidFill>
                  <a:srgbClr val="3A3B3E"/>
                </a:solidFill>
                <a:latin typeface="myriad-pro"/>
              </a:rPr>
              <a:t>(University of Nevada, Reno </a:t>
            </a:r>
            <a:r>
              <a:rPr lang="en-US" sz="750" i="1" dirty="0">
                <a:solidFill>
                  <a:srgbClr val="3A3B3E"/>
                </a:solidFill>
                <a:latin typeface="myriad-pro"/>
                <a:hlinkClick r:id="rId2"/>
              </a:rPr>
              <a:t>https://www.unr.edu/writing-speaking-center/writing-speaking-resources/speech-conclusions</a:t>
            </a:r>
            <a:r>
              <a:rPr lang="en-US" sz="750" i="1" dirty="0">
                <a:solidFill>
                  <a:srgbClr val="3A3B3E"/>
                </a:solidFill>
                <a:latin typeface="myriad-pro"/>
              </a:rPr>
              <a:t> )</a:t>
            </a:r>
            <a:endParaRPr lang="en-US" sz="750" dirty="0"/>
          </a:p>
          <a:p>
            <a:pPr marL="114297" indent="0">
              <a:buNone/>
            </a:pPr>
            <a:endParaRPr lang="en-US" dirty="0"/>
          </a:p>
          <a:p>
            <a:r>
              <a:rPr lang="en-US" dirty="0"/>
              <a:t>Signal the ending of the speech</a:t>
            </a:r>
          </a:p>
          <a:p>
            <a:pPr lvl="1"/>
            <a:r>
              <a:rPr lang="en-US" dirty="0"/>
              <a:t>Mindful of tone of voice</a:t>
            </a:r>
          </a:p>
          <a:p>
            <a:pPr lvl="1"/>
            <a:r>
              <a:rPr lang="en-US" dirty="0"/>
              <a:t>Wrap around to the intro attention getter</a:t>
            </a:r>
          </a:p>
          <a:p>
            <a:pPr lvl="1"/>
            <a:r>
              <a:rPr lang="en-US" dirty="0"/>
              <a:t>Re-state your purpose or why this is important</a:t>
            </a:r>
          </a:p>
          <a:p>
            <a:r>
              <a:rPr lang="en-US" sz="3300" dirty="0"/>
              <a:t>Review </a:t>
            </a:r>
          </a:p>
          <a:p>
            <a:pPr lvl="1"/>
            <a:r>
              <a:rPr lang="en-US" dirty="0"/>
              <a:t>Review points…. (remember the attention span issue…)</a:t>
            </a:r>
          </a:p>
          <a:p>
            <a:r>
              <a:rPr lang="en-US" dirty="0"/>
              <a:t>Create closure or a sense of finality. (persuasive speeches call to action)</a:t>
            </a:r>
          </a:p>
        </p:txBody>
      </p:sp>
    </p:spTree>
    <p:extLst>
      <p:ext uri="{BB962C8B-B14F-4D97-AF65-F5344CB8AC3E}">
        <p14:creationId xmlns:p14="http://schemas.microsoft.com/office/powerpoint/2010/main" val="4273622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326572" y="3117123"/>
            <a:ext cx="3122023" cy="1107996"/>
          </a:xfrm>
          <a:prstGeom prst="rect">
            <a:avLst/>
          </a:prstGeom>
          <a:noFill/>
        </p:spPr>
        <p:txBody>
          <a:bodyPr wrap="square" rtlCol="0">
            <a:spAutoFit/>
          </a:bodyPr>
          <a:lstStyle/>
          <a:p>
            <a:r>
              <a:rPr lang="en-US" sz="3300" b="1" dirty="0"/>
              <a:t>5. Presentation Skills</a:t>
            </a:r>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sp>
        <p:nvSpPr>
          <p:cNvPr id="3" name="TextBox 2">
            <a:extLst>
              <a:ext uri="{FF2B5EF4-FFF2-40B4-BE49-F238E27FC236}">
                <a16:creationId xmlns:a16="http://schemas.microsoft.com/office/drawing/2014/main" id="{9DEF7203-610D-3B43-A044-64B98D276076}"/>
              </a:ext>
            </a:extLst>
          </p:cNvPr>
          <p:cNvSpPr txBox="1"/>
          <p:nvPr/>
        </p:nvSpPr>
        <p:spPr>
          <a:xfrm>
            <a:off x="3233956" y="1083753"/>
            <a:ext cx="5583473" cy="4819974"/>
          </a:xfrm>
          <a:prstGeom prst="rect">
            <a:avLst/>
          </a:prstGeom>
          <a:noFill/>
        </p:spPr>
        <p:txBody>
          <a:bodyPr wrap="square" rtlCol="0">
            <a:spAutoFit/>
          </a:bodyPr>
          <a:lstStyle/>
          <a:p>
            <a:pPr marL="257175" indent="-257175">
              <a:buAutoNum type="arabicPeriod"/>
            </a:pPr>
            <a:r>
              <a:rPr lang="en-US" sz="1463" b="1" dirty="0"/>
              <a:t>Engage your audience</a:t>
            </a:r>
          </a:p>
          <a:p>
            <a:pPr marL="600075" lvl="1" indent="-257175">
              <a:buFont typeface="Arial" panose="020B0604020202020204" pitchFamily="34" charset="0"/>
              <a:buChar char="•"/>
            </a:pPr>
            <a:r>
              <a:rPr lang="en-US" sz="1463" dirty="0"/>
              <a:t>Make good eye contact</a:t>
            </a:r>
          </a:p>
          <a:p>
            <a:pPr marL="600075" lvl="1" indent="-257175">
              <a:buFont typeface="Arial" panose="020B0604020202020204" pitchFamily="34" charset="0"/>
              <a:buChar char="•"/>
            </a:pPr>
            <a:r>
              <a:rPr lang="en-US" sz="1463" dirty="0"/>
              <a:t>Know your audience</a:t>
            </a:r>
          </a:p>
          <a:p>
            <a:pPr marL="600075" lvl="1" indent="-257175">
              <a:buFont typeface="Arial" panose="020B0604020202020204" pitchFamily="34" charset="0"/>
              <a:buChar char="•"/>
            </a:pPr>
            <a:r>
              <a:rPr lang="en-US" sz="1463" dirty="0"/>
              <a:t>Use appropriate language</a:t>
            </a:r>
          </a:p>
          <a:p>
            <a:pPr marL="600075" lvl="1" indent="-257175">
              <a:buFont typeface="Arial" panose="020B0604020202020204" pitchFamily="34" charset="0"/>
              <a:buChar char="•"/>
            </a:pPr>
            <a:r>
              <a:rPr lang="en-US" sz="1463" dirty="0"/>
              <a:t>Deliver your speech authentically</a:t>
            </a:r>
          </a:p>
          <a:p>
            <a:pPr marL="600075" lvl="1" indent="-257175">
              <a:buFont typeface="Arial" panose="020B0604020202020204" pitchFamily="34" charset="0"/>
              <a:buChar char="•"/>
            </a:pPr>
            <a:r>
              <a:rPr lang="en-US" sz="1463" dirty="0"/>
              <a:t>Do not read notes word-for-word and never look up</a:t>
            </a:r>
          </a:p>
          <a:p>
            <a:pPr marL="257175" indent="-257175">
              <a:buFont typeface="+mj-lt"/>
              <a:buAutoNum type="arabicPeriod"/>
            </a:pPr>
            <a:r>
              <a:rPr lang="en-US" sz="1463" b="1" dirty="0"/>
              <a:t>Practice, practice, practice</a:t>
            </a:r>
          </a:p>
          <a:p>
            <a:pPr marL="600075" lvl="1" indent="-257175">
              <a:buFont typeface="Arial" panose="020B0604020202020204" pitchFamily="34" charset="0"/>
              <a:buChar char="•"/>
            </a:pPr>
            <a:r>
              <a:rPr lang="en-US" sz="1463" dirty="0"/>
              <a:t>Doesn’t make perfect, but builds confidence</a:t>
            </a:r>
          </a:p>
          <a:p>
            <a:pPr marL="600075" lvl="1" indent="-257175">
              <a:buFont typeface="Arial" panose="020B0604020202020204" pitchFamily="34" charset="0"/>
              <a:buChar char="•"/>
            </a:pPr>
            <a:r>
              <a:rPr lang="en-US" sz="1463" dirty="0"/>
              <a:t>Practice in front of a mirror (mindful of non-verbal skills)</a:t>
            </a:r>
          </a:p>
          <a:p>
            <a:pPr marL="600075" lvl="1" indent="-257175">
              <a:buFont typeface="Arial" panose="020B0604020202020204" pitchFamily="34" charset="0"/>
              <a:buChar char="•"/>
            </a:pPr>
            <a:r>
              <a:rPr lang="en-US" sz="1463" dirty="0"/>
              <a:t>Practice in front of someone else </a:t>
            </a:r>
          </a:p>
          <a:p>
            <a:pPr marL="600075" lvl="1" indent="-257175">
              <a:buFont typeface="Arial" panose="020B0604020202020204" pitchFamily="34" charset="0"/>
              <a:buChar char="•"/>
            </a:pPr>
            <a:r>
              <a:rPr lang="en-US" sz="1463" dirty="0"/>
              <a:t>Seek feedback</a:t>
            </a:r>
          </a:p>
          <a:p>
            <a:pPr marL="600075" lvl="1" indent="-257175">
              <a:buFont typeface="Arial" panose="020B0604020202020204" pitchFamily="34" charset="0"/>
              <a:buChar char="•"/>
            </a:pPr>
            <a:r>
              <a:rPr lang="en-US" sz="1463" dirty="0"/>
              <a:t>Be mindful of filler words (</a:t>
            </a:r>
            <a:r>
              <a:rPr lang="en-US" sz="1463" dirty="0" err="1"/>
              <a:t>ummm</a:t>
            </a:r>
            <a:r>
              <a:rPr lang="en-US" sz="1463" dirty="0"/>
              <a:t>, uh, etc. or vocalized pauses)</a:t>
            </a:r>
          </a:p>
          <a:p>
            <a:pPr marL="600075" lvl="1" indent="-257175">
              <a:buFont typeface="Arial" panose="020B0604020202020204" pitchFamily="34" charset="0"/>
              <a:buChar char="•"/>
            </a:pPr>
            <a:r>
              <a:rPr lang="en-US" sz="1463" dirty="0"/>
              <a:t>Also time yourself and adjust based on required/allotted time</a:t>
            </a:r>
          </a:p>
          <a:p>
            <a:pPr marL="257175" indent="-257175">
              <a:buFont typeface="+mj-lt"/>
              <a:buAutoNum type="arabicPeriod"/>
            </a:pPr>
            <a:r>
              <a:rPr lang="en-US" sz="1463" b="1" dirty="0"/>
              <a:t>Start strong… End strong</a:t>
            </a:r>
          </a:p>
          <a:p>
            <a:pPr marL="600075" lvl="1" indent="-257175">
              <a:buFont typeface="Arial" panose="020B0604020202020204" pitchFamily="34" charset="0"/>
              <a:buChar char="•"/>
            </a:pPr>
            <a:r>
              <a:rPr lang="en-US" sz="1463" dirty="0"/>
              <a:t>Create a strong intro and conclusion</a:t>
            </a:r>
          </a:p>
          <a:p>
            <a:pPr marL="600075" lvl="1" indent="-257175">
              <a:buFont typeface="Arial" panose="020B0604020202020204" pitchFamily="34" charset="0"/>
              <a:buChar char="•"/>
            </a:pPr>
            <a:r>
              <a:rPr lang="en-US" sz="1463" dirty="0"/>
              <a:t>Good preparation (outline, planning, etc.) will produce a good presentation</a:t>
            </a:r>
          </a:p>
          <a:p>
            <a:pPr marL="600075" lvl="1" indent="-257175">
              <a:buFont typeface="Arial" panose="020B0604020202020204" pitchFamily="34" charset="0"/>
              <a:buChar char="•"/>
            </a:pPr>
            <a:r>
              <a:rPr lang="en-US" sz="1463" dirty="0"/>
              <a:t>Dress the part</a:t>
            </a:r>
          </a:p>
          <a:p>
            <a:pPr marL="257175" indent="-257175">
              <a:buFont typeface="+mj-lt"/>
              <a:buAutoNum type="arabicPeriod"/>
            </a:pPr>
            <a:r>
              <a:rPr lang="en-US" sz="1463" b="1" dirty="0"/>
              <a:t>Keep it simple</a:t>
            </a:r>
            <a:endParaRPr lang="en-US" sz="1463" dirty="0"/>
          </a:p>
          <a:p>
            <a:pPr marL="257175" indent="-257175">
              <a:buFont typeface="+mj-lt"/>
              <a:buAutoNum type="arabicPeriod"/>
            </a:pPr>
            <a:r>
              <a:rPr lang="en-US" sz="1463" b="1" dirty="0"/>
              <a:t>Consider a visual aid </a:t>
            </a:r>
            <a:r>
              <a:rPr lang="en-US" sz="1463" dirty="0"/>
              <a:t>(not to distract, or be a clutch, but aid in reinforcing your purpose statement)</a:t>
            </a:r>
          </a:p>
        </p:txBody>
      </p:sp>
    </p:spTree>
    <p:extLst>
      <p:ext uri="{BB962C8B-B14F-4D97-AF65-F5344CB8AC3E}">
        <p14:creationId xmlns:p14="http://schemas.microsoft.com/office/powerpoint/2010/main" val="1621130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B76C8-6BEF-D7F6-77D0-2FBBF9BDF520}"/>
              </a:ext>
            </a:extLst>
          </p:cNvPr>
          <p:cNvSpPr>
            <a:spLocks noGrp="1"/>
          </p:cNvSpPr>
          <p:nvPr>
            <p:ph type="title"/>
          </p:nvPr>
        </p:nvSpPr>
        <p:spPr>
          <a:xfrm>
            <a:off x="667753" y="1337310"/>
            <a:ext cx="2800511" cy="2674620"/>
          </a:xfrm>
        </p:spPr>
        <p:txBody>
          <a:bodyPr spcFirstLastPara="1" vert="horz" wrap="square" lIns="68580" tIns="34290" rIns="68580" bIns="34290" rtlCol="0" anchor="b" anchorCtr="0">
            <a:normAutofit/>
          </a:bodyPr>
          <a:lstStyle/>
          <a:p>
            <a:pPr algn="l">
              <a:spcBef>
                <a:spcPct val="0"/>
              </a:spcBef>
            </a:pPr>
            <a:r>
              <a:rPr lang="en-US" sz="4050" dirty="0"/>
              <a:t>Now we practice….. Of course, in small groups</a:t>
            </a:r>
          </a:p>
        </p:txBody>
      </p:sp>
      <p:pic>
        <p:nvPicPr>
          <p:cNvPr id="4" name="Picture 3" descr="Glasses on top of a book">
            <a:extLst>
              <a:ext uri="{FF2B5EF4-FFF2-40B4-BE49-F238E27FC236}">
                <a16:creationId xmlns:a16="http://schemas.microsoft.com/office/drawing/2014/main" id="{28BAEED2-51A1-CB7C-9DE2-1BC736A63BC9}"/>
              </a:ext>
            </a:extLst>
          </p:cNvPr>
          <p:cNvPicPr>
            <a:picLocks noChangeAspect="1"/>
          </p:cNvPicPr>
          <p:nvPr/>
        </p:nvPicPr>
        <p:blipFill rotWithShape="1">
          <a:blip r:embed="rId2"/>
          <a:srcRect l="4108" r="29440" b="-1"/>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7347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326572" y="3117123"/>
            <a:ext cx="3122023" cy="600164"/>
          </a:xfrm>
          <a:prstGeom prst="rect">
            <a:avLst/>
          </a:prstGeom>
          <a:noFill/>
        </p:spPr>
        <p:txBody>
          <a:bodyPr wrap="square" rtlCol="0">
            <a:spAutoFit/>
          </a:bodyPr>
          <a:lstStyle/>
          <a:p>
            <a:r>
              <a:rPr lang="en-US" sz="3300" b="1" dirty="0"/>
              <a:t>6. Building Trust</a:t>
            </a:r>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pic>
        <p:nvPicPr>
          <p:cNvPr id="7" name="Picture 6">
            <a:extLst>
              <a:ext uri="{FF2B5EF4-FFF2-40B4-BE49-F238E27FC236}">
                <a16:creationId xmlns:a16="http://schemas.microsoft.com/office/drawing/2014/main" id="{BDD71C37-3BDC-E31A-7F2D-2E6C28591657}"/>
              </a:ext>
            </a:extLst>
          </p:cNvPr>
          <p:cNvPicPr>
            <a:picLocks noChangeAspect="1"/>
          </p:cNvPicPr>
          <p:nvPr/>
        </p:nvPicPr>
        <p:blipFill>
          <a:blip r:embed="rId5"/>
          <a:stretch>
            <a:fillRect/>
          </a:stretch>
        </p:blipFill>
        <p:spPr>
          <a:xfrm>
            <a:off x="4061187" y="857250"/>
            <a:ext cx="2602348" cy="5143500"/>
          </a:xfrm>
          <a:prstGeom prst="rect">
            <a:avLst/>
          </a:prstGeom>
        </p:spPr>
      </p:pic>
      <p:sp>
        <p:nvSpPr>
          <p:cNvPr id="8" name="TextBox 7">
            <a:extLst>
              <a:ext uri="{FF2B5EF4-FFF2-40B4-BE49-F238E27FC236}">
                <a16:creationId xmlns:a16="http://schemas.microsoft.com/office/drawing/2014/main" id="{86241F63-43BB-C051-5DB3-639B18E0348D}"/>
              </a:ext>
            </a:extLst>
          </p:cNvPr>
          <p:cNvSpPr txBox="1"/>
          <p:nvPr/>
        </p:nvSpPr>
        <p:spPr>
          <a:xfrm>
            <a:off x="7543726" y="5556783"/>
            <a:ext cx="1481384" cy="323165"/>
          </a:xfrm>
          <a:prstGeom prst="rect">
            <a:avLst/>
          </a:prstGeom>
          <a:noFill/>
        </p:spPr>
        <p:txBody>
          <a:bodyPr wrap="square" rtlCol="0">
            <a:spAutoFit/>
          </a:bodyPr>
          <a:lstStyle/>
          <a:p>
            <a:r>
              <a:rPr lang="en-US" sz="750" dirty="0">
                <a:hlinkClick r:id="rId6"/>
              </a:rPr>
              <a:t>https://hive.com/blog/team-trust/</a:t>
            </a:r>
            <a:r>
              <a:rPr lang="en-US" sz="750" dirty="0"/>
              <a:t> </a:t>
            </a:r>
          </a:p>
        </p:txBody>
      </p:sp>
      <p:sp>
        <p:nvSpPr>
          <p:cNvPr id="9" name="Rectangle 3">
            <a:extLst>
              <a:ext uri="{FF2B5EF4-FFF2-40B4-BE49-F238E27FC236}">
                <a16:creationId xmlns:a16="http://schemas.microsoft.com/office/drawing/2014/main" id="{7C6199A1-CCDD-FA98-3734-844283CA76CF}"/>
              </a:ext>
            </a:extLst>
          </p:cNvPr>
          <p:cNvSpPr>
            <a:spLocks noChangeArrowheads="1"/>
          </p:cNvSpPr>
          <p:nvPr/>
        </p:nvSpPr>
        <p:spPr bwMode="auto">
          <a:xfrm>
            <a:off x="507701" y="3887153"/>
            <a:ext cx="318099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dirty="0"/>
              <a:t>“Contrary to what most people believe, trust is not some soft, illusive quality that you either have or you don’t; rather, trust is a pragmatic, tangible, actionable asset that you can </a:t>
            </a:r>
            <a:r>
              <a:rPr lang="en-US" altLang="en-US" sz="1350" i="1" dirty="0"/>
              <a:t>create.”</a:t>
            </a:r>
            <a:endParaRPr lang="en-US" altLang="en-US" sz="1350" dirty="0"/>
          </a:p>
          <a:p>
            <a:pPr defTabSz="685800"/>
            <a:r>
              <a:rPr lang="en-US" altLang="en-US" sz="900" b="1" dirty="0">
                <a:solidFill>
                  <a:srgbClr val="0D1B3E"/>
                </a:solidFill>
                <a:latin typeface="proxima nova"/>
              </a:rPr>
              <a:t>– Stephen R. Covey</a:t>
            </a:r>
            <a:endParaRPr lang="en-US" altLang="en-US" sz="1350" dirty="0"/>
          </a:p>
        </p:txBody>
      </p:sp>
    </p:spTree>
    <p:extLst>
      <p:ext uri="{BB962C8B-B14F-4D97-AF65-F5344CB8AC3E}">
        <p14:creationId xmlns:p14="http://schemas.microsoft.com/office/powerpoint/2010/main" val="730115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CD7440-50C4-83FF-681C-FCB5C9C7ED4C}"/>
              </a:ext>
            </a:extLst>
          </p:cNvPr>
          <p:cNvSpPr>
            <a:spLocks noGrp="1"/>
          </p:cNvSpPr>
          <p:nvPr>
            <p:ph type="body" idx="1"/>
          </p:nvPr>
        </p:nvSpPr>
        <p:spPr>
          <a:xfrm>
            <a:off x="480060" y="3011924"/>
            <a:ext cx="3182692" cy="2490501"/>
          </a:xfrm>
        </p:spPr>
        <p:txBody>
          <a:bodyPr spcFirstLastPara="1" vert="horz" wrap="square" lIns="68580" tIns="34290" rIns="68580" bIns="34290" rtlCol="0" anchor="t" anchorCtr="0">
            <a:normAutofit/>
          </a:bodyPr>
          <a:lstStyle/>
          <a:p>
            <a:pPr marL="0" indent="-171450" fontAlgn="base">
              <a:spcBef>
                <a:spcPct val="0"/>
              </a:spcBef>
              <a:spcAft>
                <a:spcPts val="450"/>
              </a:spcAft>
              <a:buSzTx/>
              <a:buFont typeface="Arial" panose="020B0604020202020204" pitchFamily="34" charset="0"/>
              <a:buChar char="•"/>
            </a:pPr>
            <a:r>
              <a:rPr lang="en-US" altLang="en-US" sz="1650" dirty="0"/>
              <a:t>“Trust is like the air we breathe – when it’s present, nobody really notices; when it’s absent, everybody notices.”</a:t>
            </a:r>
          </a:p>
          <a:p>
            <a:pPr marL="0" indent="-171450" fontAlgn="base">
              <a:spcBef>
                <a:spcPct val="0"/>
              </a:spcBef>
              <a:spcAft>
                <a:spcPts val="450"/>
              </a:spcAft>
              <a:buSzTx/>
              <a:buFont typeface="Arial" panose="020B0604020202020204" pitchFamily="34" charset="0"/>
              <a:buChar char="•"/>
            </a:pPr>
            <a:r>
              <a:rPr lang="en-US" altLang="en-US" sz="1650" b="1" dirty="0"/>
              <a:t>– Warren Buffett</a:t>
            </a:r>
            <a:endParaRPr lang="en-US" altLang="en-US" sz="1650" dirty="0"/>
          </a:p>
        </p:txBody>
      </p:sp>
      <p:pic>
        <p:nvPicPr>
          <p:cNvPr id="5124" name="Picture 4" descr="Warren Buffett">
            <a:extLst>
              <a:ext uri="{FF2B5EF4-FFF2-40B4-BE49-F238E27FC236}">
                <a16:creationId xmlns:a16="http://schemas.microsoft.com/office/drawing/2014/main" id="{D16F8836-E15D-C1DB-254F-9C4A15BBE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3"/>
          <a:stretch/>
        </p:blipFill>
        <p:spPr bwMode="auto">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0667D8-FBC3-D98F-9FE1-3E76901D027D}"/>
              </a:ext>
            </a:extLst>
          </p:cNvPr>
          <p:cNvSpPr txBox="1"/>
          <p:nvPr/>
        </p:nvSpPr>
        <p:spPr>
          <a:xfrm>
            <a:off x="176095" y="5659255"/>
            <a:ext cx="1481384" cy="323165"/>
          </a:xfrm>
          <a:prstGeom prst="rect">
            <a:avLst/>
          </a:prstGeom>
          <a:noFill/>
        </p:spPr>
        <p:txBody>
          <a:bodyPr wrap="square" rtlCol="0">
            <a:spAutoFit/>
          </a:bodyPr>
          <a:lstStyle/>
          <a:p>
            <a:r>
              <a:rPr lang="en-US" sz="750" dirty="0">
                <a:hlinkClick r:id="rId3"/>
              </a:rPr>
              <a:t>https://hive.com/blog/team-trust/</a:t>
            </a:r>
            <a:r>
              <a:rPr lang="en-US" sz="750" dirty="0"/>
              <a:t> </a:t>
            </a:r>
          </a:p>
        </p:txBody>
      </p:sp>
    </p:spTree>
    <p:extLst>
      <p:ext uri="{BB962C8B-B14F-4D97-AF65-F5344CB8AC3E}">
        <p14:creationId xmlns:p14="http://schemas.microsoft.com/office/powerpoint/2010/main" val="2715098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776650" y="3117124"/>
            <a:ext cx="1699452" cy="1754326"/>
          </a:xfrm>
          <a:prstGeom prst="rect">
            <a:avLst/>
          </a:prstGeom>
          <a:noFill/>
        </p:spPr>
        <p:txBody>
          <a:bodyPr wrap="square" rtlCol="0">
            <a:spAutoFit/>
          </a:bodyPr>
          <a:lstStyle/>
          <a:p>
            <a:r>
              <a:rPr lang="en-US" sz="2700" b="1" dirty="0"/>
              <a:t>Next session on Trust for Leaders!!! </a:t>
            </a:r>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sp>
        <p:nvSpPr>
          <p:cNvPr id="3" name="Content Placeholder 2">
            <a:extLst>
              <a:ext uri="{FF2B5EF4-FFF2-40B4-BE49-F238E27FC236}">
                <a16:creationId xmlns:a16="http://schemas.microsoft.com/office/drawing/2014/main" id="{6E82C56B-EE5C-4EE9-2122-AF465EBC3C3A}"/>
              </a:ext>
            </a:extLst>
          </p:cNvPr>
          <p:cNvSpPr txBox="1">
            <a:spLocks/>
          </p:cNvSpPr>
          <p:nvPr/>
        </p:nvSpPr>
        <p:spPr>
          <a:xfrm>
            <a:off x="2981598" y="15985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Next session on Practical Approaches for Leaders!!! with Dr. Preece</a:t>
            </a:r>
          </a:p>
          <a:p>
            <a:pPr marL="0" indent="0">
              <a:buNone/>
            </a:pPr>
            <a:r>
              <a:rPr lang="en-US" sz="1800" b="1" dirty="0">
                <a:latin typeface="Calibri" panose="020F0502020204030204" pitchFamily="34" charset="0"/>
              </a:rPr>
              <a:t>Today! March 21, 2024</a:t>
            </a:r>
          </a:p>
          <a:p>
            <a:pPr marL="0" indent="0">
              <a:buNone/>
            </a:pPr>
            <a:endParaRPr lang="en-US" sz="1800" b="1" dirty="0">
              <a:latin typeface="Calibri" panose="020F0502020204030204" pitchFamily="34" charset="0"/>
            </a:endParaRPr>
          </a:p>
          <a:p>
            <a:pPr marL="0" indent="0">
              <a:buNone/>
            </a:pPr>
            <a:r>
              <a:rPr lang="en-US" sz="1800" b="1" dirty="0">
                <a:latin typeface="Calibri" panose="020F0502020204030204" pitchFamily="34" charset="0"/>
              </a:rPr>
              <a:t>Remember: </a:t>
            </a:r>
          </a:p>
          <a:p>
            <a:pPr marL="342900" indent="-342900">
              <a:buFont typeface="+mj-lt"/>
              <a:buAutoNum type="arabicPeriod"/>
            </a:pPr>
            <a:r>
              <a:rPr lang="en-US" sz="1800" dirty="0">
                <a:latin typeface="Calibri" panose="020F0502020204030204" pitchFamily="34" charset="0"/>
              </a:rPr>
              <a:t>All of this culminates in a Leadership plan.</a:t>
            </a:r>
          </a:p>
          <a:p>
            <a:pPr marL="800089" lvl="1" indent="-342900"/>
            <a:r>
              <a:rPr lang="en-US" sz="1500" dirty="0">
                <a:latin typeface="Calibri" panose="020F0502020204030204" pitchFamily="34" charset="0"/>
              </a:rPr>
              <a:t>Articulate a clear, achievable action plan for implementing one's own plan for leadership development</a:t>
            </a:r>
          </a:p>
          <a:p>
            <a:pPr marL="800089" lvl="1" indent="-342900"/>
            <a:r>
              <a:rPr lang="en-US" sz="1500" dirty="0">
                <a:latin typeface="Calibri" panose="020F0502020204030204" pitchFamily="34" charset="0"/>
              </a:rPr>
              <a:t>Additional plan for supporting colleague/employee growth and development </a:t>
            </a:r>
          </a:p>
          <a:p>
            <a:pPr marL="342900" indent="-342900">
              <a:buFont typeface="+mj-lt"/>
              <a:buAutoNum type="arabicPeriod"/>
            </a:pPr>
            <a:r>
              <a:rPr lang="en-US" sz="1800" dirty="0">
                <a:latin typeface="Calibri" panose="020F0502020204030204" pitchFamily="34" charset="0"/>
              </a:rPr>
              <a:t>Presentations May 16, 2024</a:t>
            </a:r>
          </a:p>
        </p:txBody>
      </p:sp>
    </p:spTree>
    <p:extLst>
      <p:ext uri="{BB962C8B-B14F-4D97-AF65-F5344CB8AC3E}">
        <p14:creationId xmlns:p14="http://schemas.microsoft.com/office/powerpoint/2010/main" val="2812203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505496" y="3117123"/>
            <a:ext cx="1970606" cy="1107996"/>
          </a:xfrm>
          <a:prstGeom prst="rect">
            <a:avLst/>
          </a:prstGeom>
          <a:noFill/>
        </p:spPr>
        <p:txBody>
          <a:bodyPr wrap="square" rtlCol="0">
            <a:spAutoFit/>
          </a:bodyPr>
          <a:lstStyle/>
          <a:p>
            <a:r>
              <a:rPr lang="en-US" sz="3300" b="1" dirty="0"/>
              <a:t>Learning outcomes</a:t>
            </a:r>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sp>
        <p:nvSpPr>
          <p:cNvPr id="3" name="Content Placeholder 2">
            <a:extLst>
              <a:ext uri="{FF2B5EF4-FFF2-40B4-BE49-F238E27FC236}">
                <a16:creationId xmlns:a16="http://schemas.microsoft.com/office/drawing/2014/main" id="{6E82C56B-EE5C-4EE9-2122-AF465EBC3C3A}"/>
              </a:ext>
            </a:extLst>
          </p:cNvPr>
          <p:cNvSpPr txBox="1">
            <a:spLocks/>
          </p:cNvSpPr>
          <p:nvPr/>
        </p:nvSpPr>
        <p:spPr>
          <a:xfrm>
            <a:off x="2981598" y="15985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a:lnSpc>
                <a:spcPct val="107000"/>
              </a:lnSpc>
            </a:pPr>
            <a:r>
              <a:rPr lang="en-US" sz="1650" dirty="0">
                <a:latin typeface="Calibri" panose="020F0502020204030204" pitchFamily="34" charset="0"/>
                <a:ea typeface="Calibri" panose="020F0502020204030204" pitchFamily="34" charset="0"/>
                <a:cs typeface="Times New Roman" panose="02020603050405020304" pitchFamily="18" charset="0"/>
              </a:rPr>
              <a:t>*Examine delivery styles and organization methods for presenting information and gaining confidence speaking to a group of people. P5, S8</a:t>
            </a:r>
          </a:p>
          <a:p>
            <a:pPr marL="0">
              <a:lnSpc>
                <a:spcPct val="107000"/>
              </a:lnSpc>
            </a:pPr>
            <a:r>
              <a:rPr lang="en-US" sz="1650" dirty="0">
                <a:latin typeface="Calibri" panose="020F0502020204030204" pitchFamily="34" charset="0"/>
                <a:ea typeface="Calibri" panose="020F0502020204030204" pitchFamily="34" charset="0"/>
                <a:cs typeface="Times New Roman" panose="02020603050405020304" pitchFamily="18" charset="0"/>
              </a:rPr>
              <a:t>*Develop skills to effectively deliver a presentation being mindful of non-verbal communication, delivery, and organization. P21, P22</a:t>
            </a:r>
          </a:p>
          <a:p>
            <a:pPr marL="0">
              <a:lnSpc>
                <a:spcPct val="107000"/>
              </a:lnSpc>
            </a:pPr>
            <a:r>
              <a:rPr lang="en-US" sz="1650" dirty="0">
                <a:latin typeface="Calibri" panose="020F0502020204030204" pitchFamily="34" charset="0"/>
                <a:ea typeface="Calibri" panose="020F0502020204030204" pitchFamily="34" charset="0"/>
                <a:cs typeface="Times New Roman" panose="02020603050405020304" pitchFamily="18" charset="0"/>
              </a:rPr>
              <a:t>*Analyze small group theory to identify effective and ineffective methods of working in teams, building from the lens of interpersonal theory and cultural competencies. P29</a:t>
            </a:r>
          </a:p>
          <a:p>
            <a:pPr marL="0">
              <a:lnSpc>
                <a:spcPct val="107000"/>
              </a:lnSpc>
            </a:pPr>
            <a:r>
              <a:rPr lang="en-US" sz="1650" dirty="0">
                <a:latin typeface="Calibri" panose="020F0502020204030204" pitchFamily="34" charset="0"/>
                <a:ea typeface="Calibri" panose="020F0502020204030204" pitchFamily="34" charset="0"/>
                <a:cs typeface="Times New Roman" panose="02020603050405020304" pitchFamily="18" charset="0"/>
              </a:rPr>
              <a:t>*Recognize the critical role trust in building effective teams, developing client relationships and leadership development. P28, P6</a:t>
            </a:r>
          </a:p>
        </p:txBody>
      </p:sp>
    </p:spTree>
    <p:extLst>
      <p:ext uri="{BB962C8B-B14F-4D97-AF65-F5344CB8AC3E}">
        <p14:creationId xmlns:p14="http://schemas.microsoft.com/office/powerpoint/2010/main" val="1364877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505496" y="3117124"/>
            <a:ext cx="2159327" cy="923330"/>
          </a:xfrm>
          <a:prstGeom prst="rect">
            <a:avLst/>
          </a:prstGeom>
          <a:noFill/>
        </p:spPr>
        <p:txBody>
          <a:bodyPr wrap="square" rtlCol="0">
            <a:spAutoFit/>
          </a:bodyPr>
          <a:lstStyle/>
          <a:p>
            <a:r>
              <a:rPr lang="en-US" sz="3300" b="1" dirty="0"/>
              <a:t>References </a:t>
            </a:r>
            <a:r>
              <a:rPr lang="en-US" sz="1050" b="1" dirty="0"/>
              <a:t>(and many of the links are great articles to read)</a:t>
            </a:r>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panose="020F0502020204030204" pitchFamily="34" charset="0"/>
            </a:endParaRPr>
          </a:p>
        </p:txBody>
      </p:sp>
      <p:sp>
        <p:nvSpPr>
          <p:cNvPr id="3" name="Content Placeholder 2">
            <a:extLst>
              <a:ext uri="{FF2B5EF4-FFF2-40B4-BE49-F238E27FC236}">
                <a16:creationId xmlns:a16="http://schemas.microsoft.com/office/drawing/2014/main" id="{6E82C56B-EE5C-4EE9-2122-AF465EBC3C3A}"/>
              </a:ext>
            </a:extLst>
          </p:cNvPr>
          <p:cNvSpPr txBox="1">
            <a:spLocks/>
          </p:cNvSpPr>
          <p:nvPr/>
        </p:nvSpPr>
        <p:spPr>
          <a:xfrm>
            <a:off x="2981598" y="15985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r>
              <a:rPr lang="en-US" sz="1350" dirty="0"/>
              <a:t>Bridge Care ABA (©2024). Average human attention span by age: 60 statistics. Retrieved 3.15.24 from </a:t>
            </a:r>
            <a:r>
              <a:rPr lang="en-US" sz="1350" dirty="0">
                <a:hlinkClick r:id="rId5"/>
              </a:rPr>
              <a:t>https://www.bridgecareaba.com/blog/average-human-attention-span</a:t>
            </a:r>
            <a:endParaRPr lang="en-US" sz="1350" dirty="0"/>
          </a:p>
          <a:p>
            <a:r>
              <a:rPr lang="en-US" sz="1350" dirty="0"/>
              <a:t>Hive.com (2018, August 22). How to build trust on your team. Retrieved 3.15.24 from </a:t>
            </a:r>
            <a:r>
              <a:rPr lang="en-US" sz="1350" dirty="0">
                <a:hlinkClick r:id="rId6"/>
              </a:rPr>
              <a:t>https://hive.com/blog/team-trust/</a:t>
            </a:r>
            <a:r>
              <a:rPr lang="en-US" sz="1350" dirty="0"/>
              <a:t>  </a:t>
            </a:r>
          </a:p>
          <a:p>
            <a:r>
              <a:rPr lang="en-US" sz="1350" dirty="0"/>
              <a:t>Success.com (2010, Nov. 1). John Maxwell: Lead from where you are. Retrieved 3.15.24 from </a:t>
            </a:r>
            <a:r>
              <a:rPr lang="en-US" sz="1350" dirty="0">
                <a:hlinkClick r:id="rId7"/>
              </a:rPr>
              <a:t>https://www.success.com/john-maxwell-lead-from-where-you-are/</a:t>
            </a:r>
            <a:r>
              <a:rPr lang="en-US" sz="1350" dirty="0"/>
              <a:t> </a:t>
            </a:r>
          </a:p>
          <a:p>
            <a:pPr lvl="1"/>
            <a:r>
              <a:rPr lang="en-US" sz="1050" dirty="0"/>
              <a:t>Article by Elisa Henry</a:t>
            </a:r>
          </a:p>
          <a:p>
            <a:r>
              <a:rPr lang="en-US" sz="1350" dirty="0"/>
              <a:t>University of Minnesota Libraries (2024). 13.1 Understanding small groups. Retrieved 3.15.24 from </a:t>
            </a:r>
            <a:r>
              <a:rPr lang="en-US" sz="1350" dirty="0">
                <a:hlinkClick r:id="rId8"/>
              </a:rPr>
              <a:t>https://open.lib.umn.edu/communication/chapter/13-1-understanding-small-groups/</a:t>
            </a:r>
            <a:r>
              <a:rPr lang="en-US" sz="1350" dirty="0"/>
              <a:t>  </a:t>
            </a:r>
          </a:p>
          <a:p>
            <a:pPr lvl="1"/>
            <a:r>
              <a:rPr lang="en-US" sz="1050" u="sng" dirty="0">
                <a:hlinkClick r:id="rId9"/>
              </a:rPr>
              <a:t>Communication in the Real World</a:t>
            </a:r>
            <a:r>
              <a:rPr lang="en-US" sz="1050" dirty="0">
                <a:solidFill>
                  <a:srgbClr val="222222"/>
                </a:solidFill>
              </a:rPr>
              <a:t> Copyright © 2016 by University of Minnesota is licensed under a </a:t>
            </a:r>
            <a:r>
              <a:rPr lang="en-US" sz="1050" u="sng" dirty="0">
                <a:hlinkClick r:id="rId10"/>
              </a:rPr>
              <a:t>Creative Commons Attribution-</a:t>
            </a:r>
            <a:r>
              <a:rPr lang="en-US" sz="1050" u="sng" dirty="0" err="1">
                <a:hlinkClick r:id="rId10"/>
              </a:rPr>
              <a:t>NonCommercial</a:t>
            </a:r>
            <a:r>
              <a:rPr lang="en-US" sz="1050" u="sng" dirty="0">
                <a:hlinkClick r:id="rId10"/>
              </a:rPr>
              <a:t>-</a:t>
            </a:r>
            <a:r>
              <a:rPr lang="en-US" sz="1050" u="sng" dirty="0" err="1">
                <a:hlinkClick r:id="rId10"/>
              </a:rPr>
              <a:t>ShareAlike</a:t>
            </a:r>
            <a:r>
              <a:rPr lang="en-US" sz="1050" u="sng" dirty="0">
                <a:hlinkClick r:id="rId10"/>
              </a:rPr>
              <a:t> 4.0 International License</a:t>
            </a:r>
            <a:r>
              <a:rPr lang="en-US" sz="1050" dirty="0">
                <a:solidFill>
                  <a:srgbClr val="222222"/>
                </a:solidFill>
              </a:rPr>
              <a:t>, except where otherwise noted.</a:t>
            </a:r>
          </a:p>
          <a:p>
            <a:r>
              <a:rPr lang="en-US" sz="1350" dirty="0">
                <a:solidFill>
                  <a:srgbClr val="3A3B3E"/>
                </a:solidFill>
              </a:rPr>
              <a:t>University Writing &amp; Speaking Center, University of Nevada, Reno (2024). Speech conclusions. Retrieved 3.15.24 from </a:t>
            </a:r>
            <a:r>
              <a:rPr lang="en-US" sz="1350" dirty="0">
                <a:solidFill>
                  <a:srgbClr val="3A3B3E"/>
                </a:solidFill>
                <a:hlinkClick r:id="rId11"/>
              </a:rPr>
              <a:t>https://www.unr.edu/writing-speaking-center/writing-speaking-resources/speech-conclusions</a:t>
            </a:r>
            <a:endParaRPr lang="en-US" sz="1350" dirty="0">
              <a:solidFill>
                <a:srgbClr val="222222"/>
              </a:solidFill>
            </a:endParaRPr>
          </a:p>
        </p:txBody>
      </p:sp>
    </p:spTree>
    <p:extLst>
      <p:ext uri="{BB962C8B-B14F-4D97-AF65-F5344CB8AC3E}">
        <p14:creationId xmlns:p14="http://schemas.microsoft.com/office/powerpoint/2010/main" val="962585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C3DE85E-141F-4721-BAD5-93E1FBF94EFA}"/>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l">
              <a:lnSpc>
                <a:spcPct val="90000"/>
              </a:lnSpc>
            </a:pPr>
            <a:r>
              <a:rPr lang="en-US" sz="3500" kern="1200">
                <a:solidFill>
                  <a:srgbClr val="FFFFFF"/>
                </a:solidFill>
                <a:latin typeface="+mj-lt"/>
                <a:ea typeface="+mj-ea"/>
                <a:cs typeface="+mj-cs"/>
              </a:rPr>
              <a:t>Today’s Lunch Sponsor</a:t>
            </a:r>
          </a:p>
        </p:txBody>
      </p:sp>
      <p:pic>
        <p:nvPicPr>
          <p:cNvPr id="4" name="Picture 3" descr="A tree with roots and text&#10;&#10;Description automatically generated">
            <a:extLst>
              <a:ext uri="{FF2B5EF4-FFF2-40B4-BE49-F238E27FC236}">
                <a16:creationId xmlns:a16="http://schemas.microsoft.com/office/drawing/2014/main" id="{386014C4-0FB1-8D88-3D6C-ACA15EFED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908" y="1183358"/>
            <a:ext cx="4491284" cy="4491284"/>
          </a:xfrm>
          <a:prstGeom prst="rect">
            <a:avLst/>
          </a:prstGeom>
        </p:spPr>
      </p:pic>
    </p:spTree>
    <p:extLst>
      <p:ext uri="{BB962C8B-B14F-4D97-AF65-F5344CB8AC3E}">
        <p14:creationId xmlns:p14="http://schemas.microsoft.com/office/powerpoint/2010/main" val="1032439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81DAE1-0CDF-F893-16BB-A804BDC4BE93}"/>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228600" y="10"/>
            <a:ext cx="725221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051DE1-3A23-1EBD-9AF6-AFD5FA87F0DF}"/>
              </a:ext>
            </a:extLst>
          </p:cNvPr>
          <p:cNvSpPr>
            <a:spLocks noGrp="1"/>
          </p:cNvSpPr>
          <p:nvPr>
            <p:ph type="title"/>
          </p:nvPr>
        </p:nvSpPr>
        <p:spPr>
          <a:xfrm>
            <a:off x="5659241" y="196573"/>
            <a:ext cx="3274769" cy="2068464"/>
          </a:xfrm>
        </p:spPr>
        <p:txBody>
          <a:bodyPr vert="horz" lIns="91440" tIns="45720" rIns="91440" bIns="45720" rtlCol="0" anchor="ctr">
            <a:normAutofit/>
          </a:bodyPr>
          <a:lstStyle/>
          <a:p>
            <a:pPr algn="l" defTabSz="914400">
              <a:lnSpc>
                <a:spcPct val="90000"/>
              </a:lnSpc>
            </a:pPr>
            <a:r>
              <a:rPr lang="en-US" sz="2300" b="1" i="1" dirty="0">
                <a:effectLst>
                  <a:outerShdw blurRad="38100" dist="38100" dir="2700000" algn="tl">
                    <a:srgbClr val="000000">
                      <a:alpha val="43137"/>
                    </a:srgbClr>
                  </a:outerShdw>
                </a:effectLst>
                <a:latin typeface="Century Gothic"/>
              </a:rPr>
              <a:t>From Trust to Results: Practical Approaches for Leaders</a:t>
            </a:r>
            <a:br>
              <a:rPr lang="en-US" sz="2500" b="1" i="1" dirty="0">
                <a:effectLst>
                  <a:outerShdw blurRad="38100" dist="38100" dir="2700000" algn="tl">
                    <a:srgbClr val="000000">
                      <a:alpha val="43137"/>
                    </a:srgbClr>
                  </a:outerShdw>
                </a:effectLst>
              </a:rPr>
            </a:br>
            <a:r>
              <a:rPr lang="en-US" sz="2500" b="1" dirty="0"/>
              <a:t>Gloria Preece, PhD</a:t>
            </a:r>
            <a:br>
              <a:rPr lang="en-US" sz="2500" dirty="0"/>
            </a:br>
            <a:endParaRPr lang="en-US" sz="2500">
              <a:cs typeface="Calibri"/>
            </a:endParaRPr>
          </a:p>
        </p:txBody>
      </p:sp>
      <p:sp>
        <p:nvSpPr>
          <p:cNvPr id="6" name="TextBox 5">
            <a:extLst>
              <a:ext uri="{FF2B5EF4-FFF2-40B4-BE49-F238E27FC236}">
                <a16:creationId xmlns:a16="http://schemas.microsoft.com/office/drawing/2014/main" id="{3C6C25B0-1C66-EAD8-5348-097047C37259}"/>
              </a:ext>
            </a:extLst>
          </p:cNvPr>
          <p:cNvSpPr txBox="1"/>
          <p:nvPr/>
        </p:nvSpPr>
        <p:spPr>
          <a:xfrm>
            <a:off x="5658128" y="1981200"/>
            <a:ext cx="3190493" cy="4664075"/>
          </a:xfrm>
          <a:prstGeom prst="rect">
            <a:avLst/>
          </a:prstGeom>
        </p:spPr>
        <p:txBody>
          <a:bodyPr vert="horz" lIns="91440" tIns="45720" rIns="91440" bIns="45720" rtlCol="0" anchor="t">
            <a:normAutofit/>
          </a:bodyPr>
          <a:lstStyle/>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Assistant Professor of Marketing and Personal Financial Planning</a:t>
            </a:r>
            <a:endParaRPr lang="en-US" sz="2000" b="0" i="0" u="none" strike="noStrike" cap="none" spc="0" normalizeH="0" baseline="0" noProof="0" dirty="0">
              <a:ln>
                <a:noFill/>
              </a:ln>
              <a:effectLst/>
              <a:uLnTx/>
              <a:uFillTx/>
              <a:cs typeface="Calibri"/>
            </a:endParaRPr>
          </a:p>
          <a:p>
            <a:pPr marR="0" lvl="0" fontAlgn="auto">
              <a:lnSpc>
                <a:spcPct val="90000"/>
              </a:lnSpc>
              <a:spcBef>
                <a:spcPts val="0"/>
              </a:spcBef>
              <a:spcAft>
                <a:spcPts val="600"/>
              </a:spcAft>
              <a:buClrTx/>
              <a:buSzTx/>
              <a:tabLst/>
              <a:defRPr/>
            </a:pPr>
            <a:endParaRPr lang="en-US" sz="2000" b="0" i="0" u="none" strike="noStrike" cap="none" spc="0" normalizeH="0" baseline="0" noProof="0" dirty="0">
              <a:ln>
                <a:noFill/>
              </a:ln>
              <a:effectLst/>
              <a:uLnTx/>
              <a:uFillTx/>
              <a:cs typeface="Calibri"/>
            </a:endParaRPr>
          </a:p>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Assistant Dean and Director of the M.B.A. &amp; M.P.M. Programs</a:t>
            </a:r>
            <a:endParaRPr lang="en-US" sz="2000" b="0" i="0" u="none" strike="noStrike" cap="none" spc="0" normalizeH="0" baseline="0" noProof="0" dirty="0">
              <a:ln>
                <a:noFill/>
              </a:ln>
              <a:effectLst/>
              <a:uLnTx/>
              <a:uFillTx/>
              <a:cs typeface="Calibri"/>
            </a:endParaRPr>
          </a:p>
          <a:p>
            <a:pPr marR="0" lvl="0" fontAlgn="auto">
              <a:lnSpc>
                <a:spcPct val="90000"/>
              </a:lnSpc>
              <a:spcBef>
                <a:spcPts val="0"/>
              </a:spcBef>
              <a:spcAft>
                <a:spcPts val="600"/>
              </a:spcAft>
              <a:buClrTx/>
              <a:buSzTx/>
              <a:tabLst/>
              <a:defRPr/>
            </a:pPr>
            <a:endParaRPr lang="en-US" sz="2000" b="0" i="0" u="none" strike="noStrike" cap="none" spc="0" normalizeH="0" baseline="0" noProof="0" dirty="0">
              <a:ln>
                <a:noFill/>
              </a:ln>
              <a:effectLst/>
              <a:uLnTx/>
              <a:uFillTx/>
              <a:cs typeface="Calibri"/>
            </a:endParaRPr>
          </a:p>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IU Office of Education Abroad Campus Coordinator</a:t>
            </a:r>
            <a:endParaRPr lang="en-US" sz="2000" b="0" i="0" u="none" strike="noStrike" cap="none" spc="0" normalizeH="0" baseline="0" noProof="0" dirty="0">
              <a:ln>
                <a:noFill/>
              </a:ln>
              <a:effectLst/>
              <a:uLnTx/>
              <a:uFillTx/>
              <a:cs typeface="Calibri"/>
            </a:endParaRPr>
          </a:p>
          <a:p>
            <a:pPr marR="0" lvl="0" fontAlgn="auto">
              <a:lnSpc>
                <a:spcPct val="90000"/>
              </a:lnSpc>
              <a:spcBef>
                <a:spcPts val="0"/>
              </a:spcBef>
              <a:spcAft>
                <a:spcPts val="600"/>
              </a:spcAft>
              <a:buClrTx/>
              <a:buSzTx/>
              <a:tabLst/>
              <a:defRPr/>
            </a:pPr>
            <a:endParaRPr lang="en-US" sz="2000" b="0" i="0" u="none" strike="noStrike" cap="none" spc="0" normalizeH="0" baseline="0" noProof="0" dirty="0">
              <a:ln>
                <a:noFill/>
              </a:ln>
              <a:effectLst/>
              <a:uLnTx/>
              <a:uFillTx/>
              <a:cs typeface="Calibri"/>
            </a:endParaRPr>
          </a:p>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School of Business Indiana University Kokomo</a:t>
            </a:r>
            <a:endParaRPr lang="en-US" sz="2000" b="0" i="0" u="none" strike="noStrike" cap="none" spc="0" normalizeH="0" baseline="0" noProof="0" dirty="0">
              <a:ln>
                <a:noFill/>
              </a:ln>
              <a:effectLst/>
              <a:uLnTx/>
              <a:uFillTx/>
              <a:cs typeface="Calibri"/>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2000" b="0" i="0" u="none" strike="noStrike" cap="none" spc="0" normalizeH="0" baseline="0" noProof="0" dirty="0">
              <a:ln>
                <a:noFill/>
              </a:ln>
              <a:effectLst/>
              <a:uLnTx/>
              <a:uFillTx/>
              <a:cs typeface="Calibri"/>
            </a:endParaRPr>
          </a:p>
        </p:txBody>
      </p:sp>
    </p:spTree>
    <p:extLst>
      <p:ext uri="{BB962C8B-B14F-4D97-AF65-F5344CB8AC3E}">
        <p14:creationId xmlns:p14="http://schemas.microsoft.com/office/powerpoint/2010/main" val="3195519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C3DE85E-141F-4721-BAD5-93E1FBF94EFA}"/>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l">
              <a:lnSpc>
                <a:spcPct val="90000"/>
              </a:lnSpc>
            </a:pPr>
            <a:r>
              <a:rPr lang="en-US" sz="3500" kern="1200">
                <a:solidFill>
                  <a:srgbClr val="FFFFFF"/>
                </a:solidFill>
                <a:latin typeface="+mj-lt"/>
                <a:ea typeface="+mj-ea"/>
                <a:cs typeface="+mj-cs"/>
              </a:rPr>
              <a:t>Today’s Lunch Sponsor</a:t>
            </a:r>
          </a:p>
        </p:txBody>
      </p:sp>
      <p:pic>
        <p:nvPicPr>
          <p:cNvPr id="4" name="Picture 3" descr="A tree with roots and text&#10;&#10;Description automatically generated">
            <a:extLst>
              <a:ext uri="{FF2B5EF4-FFF2-40B4-BE49-F238E27FC236}">
                <a16:creationId xmlns:a16="http://schemas.microsoft.com/office/drawing/2014/main" id="{386014C4-0FB1-8D88-3D6C-ACA15EFED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601" y="1021725"/>
            <a:ext cx="4832369" cy="4832369"/>
          </a:xfrm>
          <a:prstGeom prst="rect">
            <a:avLst/>
          </a:prstGeom>
        </p:spPr>
      </p:pic>
    </p:spTree>
    <p:extLst>
      <p:ext uri="{BB962C8B-B14F-4D97-AF65-F5344CB8AC3E}">
        <p14:creationId xmlns:p14="http://schemas.microsoft.com/office/powerpoint/2010/main" val="4024669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C3DE85E-141F-4721-BAD5-93E1FBF94EFA}"/>
              </a:ext>
            </a:extLst>
          </p:cNvPr>
          <p:cNvSpPr>
            <a:spLocks noGrp="1"/>
          </p:cNvSpPr>
          <p:nvPr>
            <p:ph type="title"/>
          </p:nvPr>
        </p:nvSpPr>
        <p:spPr>
          <a:xfrm>
            <a:off x="147390" y="2767106"/>
            <a:ext cx="3066593" cy="3071906"/>
          </a:xfrm>
        </p:spPr>
        <p:txBody>
          <a:bodyPr vert="horz" lIns="91440" tIns="45720" rIns="91440" bIns="45720" rtlCol="0" anchor="t">
            <a:normAutofit/>
          </a:bodyPr>
          <a:lstStyle/>
          <a:p>
            <a:pPr algn="l">
              <a:lnSpc>
                <a:spcPct val="90000"/>
              </a:lnSpc>
            </a:pPr>
            <a:r>
              <a:rPr lang="en-US" sz="3500" dirty="0">
                <a:solidFill>
                  <a:srgbClr val="FFFFFF"/>
                </a:solidFill>
              </a:rPr>
              <a:t>Host Presentation &amp; Tour</a:t>
            </a:r>
            <a:endParaRPr lang="en-US" dirty="0">
              <a:ea typeface="+mj-ea"/>
              <a:cs typeface="+mj-cs"/>
            </a:endParaRPr>
          </a:p>
        </p:txBody>
      </p:sp>
      <p:pic>
        <p:nvPicPr>
          <p:cNvPr id="5" name="Picture 4" descr="A person in a yellow and black garment&#10;&#10;Description automatically generated">
            <a:extLst>
              <a:ext uri="{FF2B5EF4-FFF2-40B4-BE49-F238E27FC236}">
                <a16:creationId xmlns:a16="http://schemas.microsoft.com/office/drawing/2014/main" id="{6BB5063C-FD9A-F879-F52B-441FE558FFC1}"/>
              </a:ext>
            </a:extLst>
          </p:cNvPr>
          <p:cNvPicPr>
            <a:picLocks noChangeAspect="1"/>
          </p:cNvPicPr>
          <p:nvPr/>
        </p:nvPicPr>
        <p:blipFill rotWithShape="1">
          <a:blip r:embed="rId3"/>
          <a:srcRect l="26870" t="1913" r="11907"/>
          <a:stretch/>
        </p:blipFill>
        <p:spPr>
          <a:xfrm>
            <a:off x="3946841" y="1032778"/>
            <a:ext cx="4327686" cy="5631993"/>
          </a:xfrm>
          <a:prstGeom prst="rect">
            <a:avLst/>
          </a:prstGeom>
          <a:effectLst>
            <a:softEdge rad="635000"/>
          </a:effectLst>
        </p:spPr>
      </p:pic>
      <p:sp>
        <p:nvSpPr>
          <p:cNvPr id="6" name="TextBox 5">
            <a:extLst>
              <a:ext uri="{FF2B5EF4-FFF2-40B4-BE49-F238E27FC236}">
                <a16:creationId xmlns:a16="http://schemas.microsoft.com/office/drawing/2014/main" id="{DE5AB1E1-E412-24F7-1E60-72E63F4DDDDB}"/>
              </a:ext>
            </a:extLst>
          </p:cNvPr>
          <p:cNvSpPr txBox="1"/>
          <p:nvPr/>
        </p:nvSpPr>
        <p:spPr>
          <a:xfrm>
            <a:off x="3653385" y="261257"/>
            <a:ext cx="4913321"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dirty="0">
                <a:solidFill>
                  <a:schemeClr val="tx1">
                    <a:lumMod val="95000"/>
                    <a:lumOff val="5000"/>
                  </a:schemeClr>
                </a:solidFill>
              </a:rPr>
              <a:t>Manchester University</a:t>
            </a:r>
            <a:endParaRPr lang="en-US" dirty="0">
              <a:solidFill>
                <a:schemeClr val="tx1">
                  <a:lumMod val="95000"/>
                  <a:lumOff val="5000"/>
                </a:schemeClr>
              </a:solidFill>
            </a:endParaRPr>
          </a:p>
        </p:txBody>
      </p:sp>
    </p:spTree>
    <p:extLst>
      <p:ext uri="{BB962C8B-B14F-4D97-AF65-F5344CB8AC3E}">
        <p14:creationId xmlns:p14="http://schemas.microsoft.com/office/powerpoint/2010/main" val="182507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CCE1D5-3749-4102-8CE3-23CB0296D349}"/>
              </a:ext>
            </a:extLst>
          </p:cNvPr>
          <p:cNvSpPr>
            <a:spLocks noGrp="1"/>
          </p:cNvSpPr>
          <p:nvPr>
            <p:ph type="title"/>
          </p:nvPr>
        </p:nvSpPr>
        <p:spPr>
          <a:xfrm>
            <a:off x="785059" y="641850"/>
            <a:ext cx="2708910" cy="1535865"/>
          </a:xfrm>
        </p:spPr>
        <p:txBody>
          <a:bodyPr>
            <a:normAutofit/>
          </a:bodyPr>
          <a:lstStyle/>
          <a:p>
            <a:r>
              <a:rPr lang="en-US" sz="2800"/>
              <a:t>Survey </a:t>
            </a: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A95D81-5603-4560-A15A-B0B26130BFF8}"/>
              </a:ext>
            </a:extLst>
          </p:cNvPr>
          <p:cNvSpPr>
            <a:spLocks noGrp="1"/>
          </p:cNvSpPr>
          <p:nvPr>
            <p:ph idx="1"/>
          </p:nvPr>
        </p:nvSpPr>
        <p:spPr>
          <a:xfrm>
            <a:off x="3975480" y="641850"/>
            <a:ext cx="4539870" cy="1535865"/>
          </a:xfrm>
        </p:spPr>
        <p:txBody>
          <a:bodyPr anchor="ctr">
            <a:normAutofit/>
          </a:bodyPr>
          <a:lstStyle/>
          <a:p>
            <a:pPr marL="0" indent="0">
              <a:lnSpc>
                <a:spcPct val="90000"/>
              </a:lnSpc>
              <a:buNone/>
            </a:pPr>
            <a:r>
              <a:rPr lang="en-US" sz="1600" dirty="0"/>
              <a:t>growwabashcounty.com/</a:t>
            </a:r>
            <a:r>
              <a:rPr lang="en-US" sz="1600" dirty="0" err="1"/>
              <a:t>ldwcpostsurvey</a:t>
            </a:r>
            <a:endParaRPr lang="en-US" sz="2400" dirty="0"/>
          </a:p>
        </p:txBody>
      </p:sp>
      <p:pic>
        <p:nvPicPr>
          <p:cNvPr id="7" name="Picture 6" descr="Graphical user interface, application&#10;&#10;Description automatically generated">
            <a:extLst>
              <a:ext uri="{FF2B5EF4-FFF2-40B4-BE49-F238E27FC236}">
                <a16:creationId xmlns:a16="http://schemas.microsoft.com/office/drawing/2014/main" id="{8F31FEC9-C677-4EB6-92BF-EC66BA44D442}"/>
              </a:ext>
            </a:extLst>
          </p:cNvPr>
          <p:cNvPicPr>
            <a:picLocks noChangeAspect="1"/>
          </p:cNvPicPr>
          <p:nvPr/>
        </p:nvPicPr>
        <p:blipFill rotWithShape="1">
          <a:blip r:embed="rId3">
            <a:extLst>
              <a:ext uri="{28A0092B-C50C-407E-A947-70E740481C1C}">
                <a14:useLocalDpi xmlns:a14="http://schemas.microsoft.com/office/drawing/2010/main" val="0"/>
              </a:ext>
            </a:extLst>
          </a:blip>
          <a:srcRect t="7489" b="12877"/>
          <a:stretch/>
        </p:blipFill>
        <p:spPr>
          <a:xfrm>
            <a:off x="415812" y="2731167"/>
            <a:ext cx="8375585" cy="3484983"/>
          </a:xfrm>
          <a:prstGeom prst="rect">
            <a:avLst/>
          </a:prstGeom>
        </p:spPr>
      </p:pic>
      <p:pic>
        <p:nvPicPr>
          <p:cNvPr id="4" name="Content Placeholder 6">
            <a:extLst>
              <a:ext uri="{FF2B5EF4-FFF2-40B4-BE49-F238E27FC236}">
                <a16:creationId xmlns:a16="http://schemas.microsoft.com/office/drawing/2014/main" id="{1396B772-144A-4EBA-A57B-802BC6C88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059" y="768390"/>
            <a:ext cx="717330" cy="1212398"/>
          </a:xfrm>
          <a:prstGeom prst="rect">
            <a:avLst/>
          </a:prstGeom>
        </p:spPr>
      </p:pic>
    </p:spTree>
    <p:extLst>
      <p:ext uri="{BB962C8B-B14F-4D97-AF65-F5344CB8AC3E}">
        <p14:creationId xmlns:p14="http://schemas.microsoft.com/office/powerpoint/2010/main" val="1827818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060132E-9E5F-4580-A911-206EF7F603E6}"/>
              </a:ext>
            </a:extLst>
          </p:cNvPr>
          <p:cNvSpPr>
            <a:spLocks noGrp="1"/>
          </p:cNvSpPr>
          <p:nvPr>
            <p:ph idx="1"/>
          </p:nvPr>
        </p:nvSpPr>
        <p:spPr>
          <a:xfrm>
            <a:off x="280446" y="1407117"/>
            <a:ext cx="4704588" cy="5175503"/>
          </a:xfrm>
        </p:spPr>
        <p:txBody>
          <a:bodyPr vert="horz" lIns="91440" tIns="45720" rIns="91440" bIns="45720" rtlCol="0" anchor="t">
            <a:noAutofit/>
          </a:bodyPr>
          <a:lstStyle/>
          <a:p>
            <a:pPr marL="0" indent="0">
              <a:lnSpc>
                <a:spcPct val="90000"/>
              </a:lnSpc>
              <a:buNone/>
            </a:pPr>
            <a:r>
              <a:rPr lang="en-US" sz="1800" b="1" dirty="0"/>
              <a:t>Date/Time: </a:t>
            </a:r>
            <a:r>
              <a:rPr lang="en-US" sz="1800" dirty="0"/>
              <a:t>Thurs., April 18 from 9-5 pm</a:t>
            </a:r>
          </a:p>
          <a:p>
            <a:pPr marL="0" indent="0">
              <a:lnSpc>
                <a:spcPct val="90000"/>
              </a:lnSpc>
              <a:buNone/>
            </a:pPr>
            <a:r>
              <a:rPr lang="en-US" sz="1800" dirty="0"/>
              <a:t> </a:t>
            </a:r>
          </a:p>
          <a:p>
            <a:pPr marL="0" indent="0">
              <a:lnSpc>
                <a:spcPct val="90000"/>
              </a:lnSpc>
              <a:buNone/>
            </a:pPr>
            <a:r>
              <a:rPr lang="en-US" sz="1800" b="1" dirty="0"/>
              <a:t>Location:  </a:t>
            </a:r>
            <a:r>
              <a:rPr lang="en-US" sz="1800" dirty="0"/>
              <a:t>Grow Wabash County</a:t>
            </a:r>
          </a:p>
          <a:p>
            <a:pPr marL="0" indent="0">
              <a:lnSpc>
                <a:spcPct val="90000"/>
              </a:lnSpc>
              <a:buNone/>
            </a:pPr>
            <a:r>
              <a:rPr lang="en-US" sz="1800" dirty="0"/>
              <a:t>     214 S Wabash St.</a:t>
            </a:r>
          </a:p>
          <a:p>
            <a:pPr marL="0" indent="0">
              <a:lnSpc>
                <a:spcPct val="90000"/>
              </a:lnSpc>
              <a:buNone/>
            </a:pPr>
            <a:r>
              <a:rPr lang="en-US" sz="1800" dirty="0"/>
              <a:t>     Wabash, IN 46992</a:t>
            </a:r>
          </a:p>
          <a:p>
            <a:pPr marL="0" indent="0">
              <a:lnSpc>
                <a:spcPct val="90000"/>
              </a:lnSpc>
              <a:buNone/>
            </a:pPr>
            <a:endParaRPr lang="en-US" sz="1800" dirty="0"/>
          </a:p>
          <a:p>
            <a:pPr marL="0" indent="0">
              <a:lnSpc>
                <a:spcPct val="90000"/>
              </a:lnSpc>
              <a:buNone/>
            </a:pPr>
            <a:r>
              <a:rPr lang="en-US" sz="1800" b="1" dirty="0"/>
              <a:t>Agenda Overview:</a:t>
            </a:r>
          </a:p>
          <a:p>
            <a:pPr lvl="1">
              <a:lnSpc>
                <a:spcPct val="90000"/>
              </a:lnSpc>
            </a:pPr>
            <a:r>
              <a:rPr lang="en-US" sz="1800" dirty="0"/>
              <a:t>Review of Programs</a:t>
            </a:r>
          </a:p>
          <a:p>
            <a:pPr lvl="1">
              <a:lnSpc>
                <a:spcPct val="90000"/>
              </a:lnSpc>
            </a:pPr>
            <a:r>
              <a:rPr lang="en-US" sz="1800" dirty="0"/>
              <a:t>Community Development Panel</a:t>
            </a:r>
          </a:p>
          <a:p>
            <a:pPr lvl="1">
              <a:lnSpc>
                <a:spcPct val="90000"/>
              </a:lnSpc>
            </a:pPr>
            <a:r>
              <a:rPr lang="en-US" sz="1800" dirty="0"/>
              <a:t>Anthony Juliano Presentation</a:t>
            </a:r>
          </a:p>
          <a:p>
            <a:pPr lvl="1">
              <a:lnSpc>
                <a:spcPct val="90000"/>
              </a:lnSpc>
            </a:pPr>
            <a:r>
              <a:rPr lang="en-US" sz="1800" dirty="0"/>
              <a:t>Trolly &amp; Business Etiquette Luncheon</a:t>
            </a:r>
          </a:p>
          <a:p>
            <a:pPr lvl="1">
              <a:lnSpc>
                <a:spcPct val="90000"/>
              </a:lnSpc>
            </a:pPr>
            <a:r>
              <a:rPr lang="en-US" sz="1800" dirty="0"/>
              <a:t>Group Book Summary</a:t>
            </a:r>
          </a:p>
          <a:p>
            <a:pPr lvl="1">
              <a:lnSpc>
                <a:spcPct val="90000"/>
              </a:lnSpc>
            </a:pPr>
            <a:r>
              <a:rPr lang="en-US" sz="1800" dirty="0"/>
              <a:t>Dismissal</a:t>
            </a:r>
          </a:p>
          <a:p>
            <a:pPr lvl="1">
              <a:lnSpc>
                <a:spcPct val="90000"/>
              </a:lnSpc>
            </a:pPr>
            <a:r>
              <a:rPr lang="en-US" sz="1800" b="1" dirty="0"/>
              <a:t>Optional </a:t>
            </a:r>
            <a:r>
              <a:rPr lang="en-US" sz="1800" dirty="0"/>
              <a:t>– Young Professional &amp; LDWC Mixer @ Moon Dog</a:t>
            </a:r>
          </a:p>
        </p:txBody>
      </p:sp>
      <p:sp>
        <p:nvSpPr>
          <p:cNvPr id="7" name="Title 1">
            <a:extLst>
              <a:ext uri="{FF2B5EF4-FFF2-40B4-BE49-F238E27FC236}">
                <a16:creationId xmlns:a16="http://schemas.microsoft.com/office/drawing/2014/main" id="{BE375663-596D-48D6-B208-8AB9496012D3}"/>
              </a:ext>
            </a:extLst>
          </p:cNvPr>
          <p:cNvSpPr>
            <a:spLocks noGrp="1"/>
          </p:cNvSpPr>
          <p:nvPr>
            <p:ph type="title"/>
          </p:nvPr>
        </p:nvSpPr>
        <p:spPr>
          <a:xfrm>
            <a:off x="280446" y="327088"/>
            <a:ext cx="4704588" cy="804649"/>
          </a:xfrm>
        </p:spPr>
        <p:txBody>
          <a:bodyPr anchor="b">
            <a:normAutofit/>
          </a:bodyPr>
          <a:lstStyle/>
          <a:p>
            <a:pPr algn="l"/>
            <a:r>
              <a:rPr lang="en-US" sz="4500" dirty="0"/>
              <a:t>Next Session </a:t>
            </a:r>
          </a:p>
        </p:txBody>
      </p:sp>
      <p:pic>
        <p:nvPicPr>
          <p:cNvPr id="2" name="Picture 1" descr="A light bulb with a plant inside&#10;&#10;Description automatically generated">
            <a:extLst>
              <a:ext uri="{FF2B5EF4-FFF2-40B4-BE49-F238E27FC236}">
                <a16:creationId xmlns:a16="http://schemas.microsoft.com/office/drawing/2014/main" id="{7FD0BF8F-F51F-F37E-D203-799420140F3B}"/>
              </a:ext>
            </a:extLst>
          </p:cNvPr>
          <p:cNvPicPr>
            <a:picLocks noChangeAspect="1"/>
          </p:cNvPicPr>
          <p:nvPr/>
        </p:nvPicPr>
        <p:blipFill rotWithShape="1">
          <a:blip r:embed="rId2"/>
          <a:srcRect t="6405" r="-308" b="5530"/>
          <a:stretch/>
        </p:blipFill>
        <p:spPr>
          <a:xfrm>
            <a:off x="5185638" y="218059"/>
            <a:ext cx="3650241" cy="6429256"/>
          </a:xfrm>
          <a:prstGeom prst="rect">
            <a:avLst/>
          </a:prstGeom>
        </p:spPr>
      </p:pic>
    </p:spTree>
    <p:extLst>
      <p:ext uri="{BB962C8B-B14F-4D97-AF65-F5344CB8AC3E}">
        <p14:creationId xmlns:p14="http://schemas.microsoft.com/office/powerpoint/2010/main" val="375742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CCE1D5-3749-4102-8CE3-23CB0296D349}"/>
              </a:ext>
            </a:extLst>
          </p:cNvPr>
          <p:cNvSpPr>
            <a:spLocks noGrp="1"/>
          </p:cNvSpPr>
          <p:nvPr>
            <p:ph type="title"/>
          </p:nvPr>
        </p:nvSpPr>
        <p:spPr>
          <a:xfrm>
            <a:off x="441756" y="502400"/>
            <a:ext cx="2525379" cy="1818064"/>
          </a:xfrm>
        </p:spPr>
        <p:txBody>
          <a:bodyPr>
            <a:noAutofit/>
          </a:bodyPr>
          <a:lstStyle/>
          <a:p>
            <a:r>
              <a:rPr lang="en-US" b="1" dirty="0"/>
              <a:t>Today’s Agenda </a:t>
            </a:r>
          </a:p>
        </p:txBody>
      </p:sp>
      <p:pic>
        <p:nvPicPr>
          <p:cNvPr id="9" name="Picture 8" descr="A group of people in a room&#10;&#10;Description automatically generated">
            <a:extLst>
              <a:ext uri="{FF2B5EF4-FFF2-40B4-BE49-F238E27FC236}">
                <a16:creationId xmlns:a16="http://schemas.microsoft.com/office/drawing/2014/main" id="{41E6A6AD-CBB8-AAED-9774-58E95D6F5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703" b="20984"/>
          <a:stretch/>
        </p:blipFill>
        <p:spPr>
          <a:xfrm>
            <a:off x="3416427" y="6"/>
            <a:ext cx="5727572" cy="2762724"/>
          </a:xfrm>
          <a:prstGeom prst="rect">
            <a:avLst/>
          </a:prstGeom>
        </p:spPr>
      </p:pic>
      <p:sp>
        <p:nvSpPr>
          <p:cNvPr id="20" name="Rectangle 19">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2" name="Picture 11">
            <a:extLst>
              <a:ext uri="{FF2B5EF4-FFF2-40B4-BE49-F238E27FC236}">
                <a16:creationId xmlns:a16="http://schemas.microsoft.com/office/drawing/2014/main" id="{86F95405-0580-19DC-7D98-11CD6B2DE565}"/>
              </a:ext>
            </a:extLst>
          </p:cNvPr>
          <p:cNvPicPr>
            <a:picLocks noChangeAspect="1"/>
          </p:cNvPicPr>
          <p:nvPr/>
        </p:nvPicPr>
        <p:blipFill>
          <a:blip r:embed="rId4">
            <a:extLst>
              <a:ext uri="{28A0092B-C50C-407E-A947-70E740481C1C}">
                <a14:useLocalDpi xmlns:a14="http://schemas.microsoft.com/office/drawing/2010/main" val="0"/>
              </a:ext>
            </a:extLst>
          </a:blip>
          <a:srcRect l="5862" r="5862"/>
          <a:stretch/>
        </p:blipFill>
        <p:spPr>
          <a:xfrm>
            <a:off x="20" y="2826737"/>
            <a:ext cx="3424313" cy="4031263"/>
          </a:xfrm>
          <a:prstGeom prst="rect">
            <a:avLst/>
          </a:prstGeom>
        </p:spPr>
      </p:pic>
      <p:sp>
        <p:nvSpPr>
          <p:cNvPr id="3" name="Content Placeholder 2">
            <a:extLst>
              <a:ext uri="{FF2B5EF4-FFF2-40B4-BE49-F238E27FC236}">
                <a16:creationId xmlns:a16="http://schemas.microsoft.com/office/drawing/2014/main" id="{F2A95D81-5603-4560-A15A-B0B26130BFF8}"/>
              </a:ext>
            </a:extLst>
          </p:cNvPr>
          <p:cNvSpPr>
            <a:spLocks noGrp="1"/>
          </p:cNvSpPr>
          <p:nvPr>
            <p:ph idx="1"/>
          </p:nvPr>
        </p:nvSpPr>
        <p:spPr>
          <a:xfrm>
            <a:off x="3555551" y="2929975"/>
            <a:ext cx="5499737" cy="3564447"/>
          </a:xfrm>
        </p:spPr>
        <p:txBody>
          <a:bodyPr vert="horz" lIns="91440" tIns="45720" rIns="91440" bIns="45720" rtlCol="0" anchor="ctr">
            <a:noAutofit/>
          </a:bodyPr>
          <a:lstStyle/>
          <a:p>
            <a:pPr>
              <a:buNone/>
            </a:pPr>
            <a:endParaRPr lang="en-US" sz="2400" b="1" dirty="0">
              <a:latin typeface="Garamond" panose="02020404030301010803" pitchFamily="18" charset="0"/>
            </a:endParaRPr>
          </a:p>
          <a:p>
            <a:r>
              <a:rPr lang="en-US" sz="2400" dirty="0"/>
              <a:t>Icebreaker</a:t>
            </a:r>
          </a:p>
          <a:p>
            <a:r>
              <a:rPr lang="en-US" sz="2400" dirty="0"/>
              <a:t>Panel Service Clubs</a:t>
            </a:r>
          </a:p>
          <a:p>
            <a:r>
              <a:rPr lang="en-US" sz="2400" dirty="0"/>
              <a:t>Theory to Practice Presentation</a:t>
            </a:r>
          </a:p>
          <a:p>
            <a:r>
              <a:rPr lang="en-US" sz="2400" dirty="0"/>
              <a:t>Break</a:t>
            </a:r>
          </a:p>
          <a:p>
            <a:r>
              <a:rPr lang="en-US" sz="2400" dirty="0"/>
              <a:t>Lunch</a:t>
            </a:r>
          </a:p>
          <a:p>
            <a:r>
              <a:rPr lang="en-US" sz="2400" dirty="0"/>
              <a:t>From Trust to Results Presentation</a:t>
            </a:r>
          </a:p>
          <a:p>
            <a:r>
              <a:rPr lang="en-US" sz="2400" dirty="0"/>
              <a:t>Break</a:t>
            </a:r>
          </a:p>
          <a:p>
            <a:r>
              <a:rPr lang="en-US" sz="2400" dirty="0"/>
              <a:t>Host Presentation &amp; Tour</a:t>
            </a:r>
          </a:p>
        </p:txBody>
      </p:sp>
      <p:sp>
        <p:nvSpPr>
          <p:cNvPr id="22" name="Rectangle 21">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2102804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F9C9-E89F-48D3-AE60-21DDB768D475}"/>
              </a:ext>
            </a:extLst>
          </p:cNvPr>
          <p:cNvSpPr>
            <a:spLocks noGrp="1"/>
          </p:cNvSpPr>
          <p:nvPr>
            <p:ph type="title"/>
          </p:nvPr>
        </p:nvSpPr>
        <p:spPr>
          <a:xfrm>
            <a:off x="3724072" y="629268"/>
            <a:ext cx="4939868" cy="1286160"/>
          </a:xfrm>
        </p:spPr>
        <p:txBody>
          <a:bodyPr anchor="b">
            <a:normAutofit/>
          </a:bodyPr>
          <a:lstStyle/>
          <a:p>
            <a:pPr>
              <a:lnSpc>
                <a:spcPct val="90000"/>
              </a:lnSpc>
            </a:pPr>
            <a:r>
              <a:rPr lang="en-US" sz="4000">
                <a:effectLst>
                  <a:outerShdw blurRad="38100" dist="38100" dir="2700000" algn="tl">
                    <a:srgbClr val="000000">
                      <a:alpha val="43137"/>
                    </a:srgbClr>
                  </a:outerShdw>
                </a:effectLst>
              </a:rPr>
              <a:t>Housing Keeping Items</a:t>
            </a:r>
          </a:p>
        </p:txBody>
      </p:sp>
      <p:sp>
        <p:nvSpPr>
          <p:cNvPr id="3" name="Content Placeholder 2">
            <a:extLst>
              <a:ext uri="{FF2B5EF4-FFF2-40B4-BE49-F238E27FC236}">
                <a16:creationId xmlns:a16="http://schemas.microsoft.com/office/drawing/2014/main" id="{2D2DF528-1040-49F8-9917-D34175611690}"/>
              </a:ext>
            </a:extLst>
          </p:cNvPr>
          <p:cNvSpPr>
            <a:spLocks noGrp="1"/>
          </p:cNvSpPr>
          <p:nvPr>
            <p:ph idx="1"/>
          </p:nvPr>
        </p:nvSpPr>
        <p:spPr>
          <a:xfrm>
            <a:off x="4157330" y="2736111"/>
            <a:ext cx="5638799" cy="3785419"/>
          </a:xfrm>
        </p:spPr>
        <p:txBody>
          <a:bodyPr>
            <a:normAutofit/>
          </a:bodyPr>
          <a:lstStyle/>
          <a:p>
            <a:r>
              <a:rPr lang="en-US" dirty="0"/>
              <a:t>Restrooms</a:t>
            </a:r>
          </a:p>
          <a:p>
            <a:r>
              <a:rPr lang="en-US" dirty="0" err="1"/>
              <a:t>WiFi</a:t>
            </a:r>
            <a:r>
              <a:rPr lang="en-US" dirty="0"/>
              <a:t> Password </a:t>
            </a:r>
            <a:endParaRPr lang="en-US" u="sng" dirty="0"/>
          </a:p>
          <a:p>
            <a:r>
              <a:rPr lang="en-US" dirty="0"/>
              <a:t>Refreshments </a:t>
            </a:r>
          </a:p>
          <a:p>
            <a:r>
              <a:rPr lang="en-US" dirty="0"/>
              <a:t>Smoking Policy </a:t>
            </a:r>
            <a:endParaRPr lang="en-US" sz="2400" dirty="0"/>
          </a:p>
        </p:txBody>
      </p:sp>
      <p:pic>
        <p:nvPicPr>
          <p:cNvPr id="8" name="Picture 7" descr="A row of light bulbs with only one lightbulb lit">
            <a:extLst>
              <a:ext uri="{FF2B5EF4-FFF2-40B4-BE49-F238E27FC236}">
                <a16:creationId xmlns:a16="http://schemas.microsoft.com/office/drawing/2014/main" id="{25FBEFDC-0899-5556-8FF4-79B2C7953A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1718765" y="1718764"/>
            <a:ext cx="6853591" cy="3416058"/>
          </a:xfrm>
          <a:prstGeom prst="rect">
            <a:avLst/>
          </a:prstGeom>
        </p:spPr>
      </p:pic>
    </p:spTree>
    <p:extLst>
      <p:ext uri="{BB962C8B-B14F-4D97-AF65-F5344CB8AC3E}">
        <p14:creationId xmlns:p14="http://schemas.microsoft.com/office/powerpoint/2010/main" val="1204830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DE85E-141F-4721-BAD5-93E1FBF94EFA}"/>
              </a:ext>
            </a:extLst>
          </p:cNvPr>
          <p:cNvSpPr>
            <a:spLocks noGrp="1"/>
          </p:cNvSpPr>
          <p:nvPr>
            <p:ph type="title"/>
          </p:nvPr>
        </p:nvSpPr>
        <p:spPr>
          <a:xfrm>
            <a:off x="334967" y="5501056"/>
            <a:ext cx="8342768" cy="1159200"/>
          </a:xfrm>
        </p:spPr>
        <p:txBody>
          <a:bodyPr vert="horz" lIns="91440" tIns="45720" rIns="91440" bIns="45720" rtlCol="0" anchor="ctr">
            <a:normAutofit/>
          </a:bodyPr>
          <a:lstStyle/>
          <a:p>
            <a:pPr algn="l">
              <a:lnSpc>
                <a:spcPct val="90000"/>
              </a:lnSpc>
            </a:pPr>
            <a:r>
              <a:rPr lang="en-US" sz="3500" dirty="0">
                <a:solidFill>
                  <a:srgbClr val="FFFFFF"/>
                </a:solidFill>
              </a:rPr>
              <a:t>Panel Service Clubs</a:t>
            </a:r>
            <a:endParaRPr lang="en-US" dirty="0">
              <a:ea typeface="+mj-ea"/>
              <a:cs typeface="+mj-cs"/>
            </a:endParaRPr>
          </a:p>
        </p:txBody>
      </p:sp>
      <p:pic>
        <p:nvPicPr>
          <p:cNvPr id="5" name="Picture 4" descr="A logo for a company&#10;&#10;Description automatically generated">
            <a:extLst>
              <a:ext uri="{FF2B5EF4-FFF2-40B4-BE49-F238E27FC236}">
                <a16:creationId xmlns:a16="http://schemas.microsoft.com/office/drawing/2014/main" id="{F4CDCB01-4151-EED7-7D29-320F9E0A5DA3}"/>
              </a:ext>
            </a:extLst>
          </p:cNvPr>
          <p:cNvPicPr>
            <a:picLocks noChangeAspect="1"/>
          </p:cNvPicPr>
          <p:nvPr/>
        </p:nvPicPr>
        <p:blipFill>
          <a:blip r:embed="rId3"/>
          <a:stretch>
            <a:fillRect/>
          </a:stretch>
        </p:blipFill>
        <p:spPr>
          <a:xfrm>
            <a:off x="5310933" y="468990"/>
            <a:ext cx="3366802" cy="1680601"/>
          </a:xfrm>
          <a:prstGeom prst="rect">
            <a:avLst/>
          </a:prstGeom>
        </p:spPr>
      </p:pic>
      <p:pic>
        <p:nvPicPr>
          <p:cNvPr id="10" name="Picture 9" descr="A blue and yellow logo&#10;&#10;Description automatically generated">
            <a:extLst>
              <a:ext uri="{FF2B5EF4-FFF2-40B4-BE49-F238E27FC236}">
                <a16:creationId xmlns:a16="http://schemas.microsoft.com/office/drawing/2014/main" id="{911869ED-0833-657E-A5DD-AD8908EFD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06" y="3429000"/>
            <a:ext cx="3994827" cy="1500874"/>
          </a:xfrm>
          <a:prstGeom prst="rect">
            <a:avLst/>
          </a:prstGeom>
        </p:spPr>
      </p:pic>
      <p:pic>
        <p:nvPicPr>
          <p:cNvPr id="12" name="Picture 11" descr="A blue and white logo&#10;&#10;Description automatically generated">
            <a:extLst>
              <a:ext uri="{FF2B5EF4-FFF2-40B4-BE49-F238E27FC236}">
                <a16:creationId xmlns:a16="http://schemas.microsoft.com/office/drawing/2014/main" id="{E52771BA-2D8E-E746-A0D7-05EA3060F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67" y="2402196"/>
            <a:ext cx="5084064" cy="917448"/>
          </a:xfrm>
          <a:prstGeom prst="rect">
            <a:avLst/>
          </a:prstGeom>
        </p:spPr>
      </p:pic>
    </p:spTree>
    <p:extLst>
      <p:ext uri="{BB962C8B-B14F-4D97-AF65-F5344CB8AC3E}">
        <p14:creationId xmlns:p14="http://schemas.microsoft.com/office/powerpoint/2010/main" val="3613708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1DAE1-0CDF-F893-16BB-A804BDC4B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89" y="0"/>
            <a:ext cx="6857990"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1051DE1-3A23-1EBD-9AF6-AFD5FA87F0DF}"/>
              </a:ext>
            </a:extLst>
          </p:cNvPr>
          <p:cNvSpPr>
            <a:spLocks noGrp="1"/>
          </p:cNvSpPr>
          <p:nvPr>
            <p:ph type="title"/>
          </p:nvPr>
        </p:nvSpPr>
        <p:spPr>
          <a:xfrm>
            <a:off x="5520053" y="207106"/>
            <a:ext cx="3624648" cy="2608965"/>
          </a:xfrm>
        </p:spPr>
        <p:txBody>
          <a:bodyPr vert="horz" lIns="91440" tIns="45720" rIns="91440" bIns="45720" rtlCol="0" anchor="ctr">
            <a:normAutofit/>
          </a:bodyPr>
          <a:lstStyle/>
          <a:p>
            <a:pPr algn="l" defTabSz="914400">
              <a:lnSpc>
                <a:spcPct val="90000"/>
              </a:lnSpc>
            </a:pPr>
            <a:r>
              <a:rPr lang="en-US" sz="2300" b="1" i="1" dirty="0">
                <a:effectLst>
                  <a:outerShdw blurRad="38100" dist="38100" dir="2700000" algn="tl">
                    <a:srgbClr val="000000">
                      <a:alpha val="43137"/>
                    </a:srgbClr>
                  </a:outerShdw>
                </a:effectLst>
              </a:rPr>
              <a:t>Theory to Practice: Team Presentation and Building Trust</a:t>
            </a:r>
            <a:br>
              <a:rPr lang="en-US" sz="2300" b="1" i="1" dirty="0">
                <a:effectLst>
                  <a:outerShdw blurRad="38100" dist="38100" dir="2700000" algn="tl">
                    <a:srgbClr val="000000">
                      <a:alpha val="43137"/>
                    </a:srgbClr>
                  </a:outerShdw>
                </a:effectLst>
                <a:ea typeface="Calibri"/>
                <a:cs typeface="Calibri"/>
              </a:rPr>
            </a:br>
            <a:br>
              <a:rPr lang="en-US" sz="2300" b="1" i="1" dirty="0">
                <a:effectLst>
                  <a:outerShdw blurRad="38100" dist="38100" dir="2700000" algn="tl">
                    <a:srgbClr val="000000">
                      <a:alpha val="43137"/>
                    </a:srgbClr>
                  </a:outerShdw>
                </a:effectLst>
              </a:rPr>
            </a:br>
            <a:r>
              <a:rPr lang="en-US" sz="2300" b="1" dirty="0"/>
              <a:t>Candace Murray (Rhodes), M.A.</a:t>
            </a:r>
            <a:br>
              <a:rPr lang="en-US" sz="2300" dirty="0"/>
            </a:br>
            <a:endParaRPr lang="en-US" sz="2300">
              <a:ea typeface="Calibri"/>
              <a:cs typeface="Calibri"/>
            </a:endParaRPr>
          </a:p>
        </p:txBody>
      </p:sp>
      <p:sp>
        <p:nvSpPr>
          <p:cNvPr id="6" name="TextBox 5">
            <a:extLst>
              <a:ext uri="{FF2B5EF4-FFF2-40B4-BE49-F238E27FC236}">
                <a16:creationId xmlns:a16="http://schemas.microsoft.com/office/drawing/2014/main" id="{3C6C25B0-1C66-EAD8-5348-097047C37259}"/>
              </a:ext>
            </a:extLst>
          </p:cNvPr>
          <p:cNvSpPr txBox="1"/>
          <p:nvPr/>
        </p:nvSpPr>
        <p:spPr>
          <a:xfrm>
            <a:off x="5511114" y="2665947"/>
            <a:ext cx="3328086" cy="2753773"/>
          </a:xfrm>
          <a:prstGeom prst="rect">
            <a:avLst/>
          </a:prstGeom>
        </p:spPr>
        <p:txBody>
          <a:bodyPr vert="horz" lIns="91440" tIns="45720" rIns="91440" bIns="45720" rtlCol="0" anchor="t">
            <a:noAutofit/>
          </a:bodyPr>
          <a:lstStyle/>
          <a:p>
            <a:pPr lvl="0">
              <a:lnSpc>
                <a:spcPct val="90000"/>
              </a:lnSpc>
              <a:spcAft>
                <a:spcPts val="600"/>
              </a:spcAft>
              <a:defRPr/>
            </a:pPr>
            <a:r>
              <a:rPr lang="en-US" sz="2000" dirty="0">
                <a:solidFill>
                  <a:prstClr val="black"/>
                </a:solidFill>
              </a:rPr>
              <a:t>Adjunct Professor, Communication, IU Kokomo</a:t>
            </a:r>
          </a:p>
          <a:p>
            <a:pPr>
              <a:lnSpc>
                <a:spcPct val="90000"/>
              </a:lnSpc>
              <a:spcAft>
                <a:spcPts val="600"/>
              </a:spcAft>
              <a:defRPr/>
            </a:pPr>
            <a:endParaRPr lang="en-US" sz="2000" dirty="0">
              <a:solidFill>
                <a:prstClr val="black"/>
              </a:solidFill>
            </a:endParaRPr>
          </a:p>
          <a:p>
            <a:pPr lvl="0">
              <a:lnSpc>
                <a:spcPct val="90000"/>
              </a:lnSpc>
              <a:spcAft>
                <a:spcPts val="600"/>
              </a:spcAft>
              <a:defRPr/>
            </a:pPr>
            <a:r>
              <a:rPr lang="en-US" sz="2000" dirty="0">
                <a:solidFill>
                  <a:prstClr val="black"/>
                </a:solidFill>
              </a:rPr>
              <a:t>Academic Advisor, IU Online Undergraduate</a:t>
            </a:r>
          </a:p>
          <a:p>
            <a:pPr>
              <a:lnSpc>
                <a:spcPct val="90000"/>
              </a:lnSpc>
              <a:spcAft>
                <a:spcPts val="600"/>
              </a:spcAft>
              <a:defRPr/>
            </a:pPr>
            <a:endParaRPr lang="en-US" sz="2000" dirty="0">
              <a:solidFill>
                <a:prstClr val="black"/>
              </a:solidFill>
            </a:endParaRPr>
          </a:p>
          <a:p>
            <a:pPr lvl="0">
              <a:lnSpc>
                <a:spcPct val="90000"/>
              </a:lnSpc>
              <a:spcAft>
                <a:spcPts val="600"/>
              </a:spcAft>
              <a:defRPr/>
            </a:pPr>
            <a:r>
              <a:rPr lang="en-US" sz="2000" dirty="0">
                <a:solidFill>
                  <a:prstClr val="black"/>
                </a:solidFill>
              </a:rPr>
              <a:t>Office of Online Education</a:t>
            </a:r>
          </a:p>
        </p:txBody>
      </p:sp>
    </p:spTree>
    <p:extLst>
      <p:ext uri="{BB962C8B-B14F-4D97-AF65-F5344CB8AC3E}">
        <p14:creationId xmlns:p14="http://schemas.microsoft.com/office/powerpoint/2010/main" val="219551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Google Shape;55;p13"/>
          <p:cNvPicPr preferRelativeResize="0"/>
          <p:nvPr/>
        </p:nvPicPr>
        <p:blipFill>
          <a:blip r:embed="rId3">
            <a:alphaModFix/>
          </a:blip>
          <a:stretch>
            <a:fillRect/>
          </a:stretch>
        </p:blipFill>
        <p:spPr>
          <a:xfrm>
            <a:off x="0" y="1779530"/>
            <a:ext cx="9144000" cy="3048000"/>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pic>
        <p:nvPicPr>
          <p:cNvPr id="54" name="Google Shape;54;p13"/>
          <p:cNvPicPr preferRelativeResize="0"/>
          <p:nvPr/>
        </p:nvPicPr>
        <p:blipFill>
          <a:blip r:embed="rId4">
            <a:alphaModFix/>
          </a:blip>
          <a:stretch>
            <a:fillRect/>
          </a:stretch>
        </p:blipFill>
        <p:spPr>
          <a:xfrm>
            <a:off x="70326" y="5625391"/>
            <a:ext cx="9144001" cy="375369"/>
          </a:xfrm>
          <a:prstGeom prst="rect">
            <a:avLst/>
          </a:prstGeom>
          <a:noFill/>
          <a:ln>
            <a:noFill/>
          </a:ln>
        </p:spPr>
      </p:pic>
      <p:pic>
        <p:nvPicPr>
          <p:cNvPr id="56" name="Google Shape;56;p13"/>
          <p:cNvPicPr preferRelativeResize="0"/>
          <p:nvPr/>
        </p:nvPicPr>
        <p:blipFill>
          <a:blip r:embed="rId5">
            <a:alphaModFix/>
          </a:blip>
          <a:stretch>
            <a:fillRect/>
          </a:stretch>
        </p:blipFill>
        <p:spPr>
          <a:xfrm>
            <a:off x="224200" y="-638175"/>
            <a:ext cx="1104900" cy="3562350"/>
          </a:xfrm>
          <a:prstGeom prst="rect">
            <a:avLst/>
          </a:prstGeom>
          <a:noFill/>
          <a:ln>
            <a:noFill/>
          </a:ln>
        </p:spPr>
      </p:pic>
      <p:sp>
        <p:nvSpPr>
          <p:cNvPr id="58" name="Google Shape;58;p13"/>
          <p:cNvSpPr txBox="1">
            <a:spLocks noGrp="1"/>
          </p:cNvSpPr>
          <p:nvPr>
            <p:ph type="body" idx="1"/>
          </p:nvPr>
        </p:nvSpPr>
        <p:spPr>
          <a:xfrm>
            <a:off x="1421046" y="762736"/>
            <a:ext cx="7631008" cy="1142264"/>
          </a:xfrm>
          <a:prstGeom prst="rect">
            <a:avLst/>
          </a:prstGeom>
        </p:spPr>
        <p:txBody>
          <a:bodyPr spcFirstLastPara="1" vert="horz" wrap="square" lIns="91425" tIns="91425" rIns="91425" bIns="91425" rtlCol="0" anchor="t" anchorCtr="0">
            <a:normAutofit/>
          </a:bodyPr>
          <a:lstStyle/>
          <a:p>
            <a:pPr marL="0" indent="0">
              <a:spcBef>
                <a:spcPts val="1200"/>
              </a:spcBef>
              <a:buNone/>
            </a:pPr>
            <a:r>
              <a:rPr lang="en-US" sz="2400" b="1" dirty="0">
                <a:solidFill>
                  <a:srgbClr val="000000"/>
                </a:solidFill>
                <a:latin typeface="Calibri" panose="020F0502020204030204" pitchFamily="34" charset="0"/>
              </a:rPr>
              <a:t>Theory to Practice: Team, Presentation and Building Trust </a:t>
            </a:r>
            <a:br>
              <a:rPr lang="en-US" sz="2400" b="1" dirty="0"/>
            </a:br>
            <a:r>
              <a:rPr lang="en-US" sz="2400" b="1" dirty="0"/>
              <a:t>Leadership </a:t>
            </a:r>
            <a:r>
              <a:rPr lang="en-US" sz="2400" b="1" dirty="0" err="1"/>
              <a:t>Microcredentials</a:t>
            </a:r>
            <a:r>
              <a:rPr lang="en-US" sz="2400" b="1" dirty="0"/>
              <a:t> - GWC</a:t>
            </a:r>
            <a:endParaRPr sz="2400" b="1" dirty="0"/>
          </a:p>
        </p:txBody>
      </p:sp>
      <p:sp>
        <p:nvSpPr>
          <p:cNvPr id="3" name="TextBox 2">
            <a:extLst>
              <a:ext uri="{FF2B5EF4-FFF2-40B4-BE49-F238E27FC236}">
                <a16:creationId xmlns:a16="http://schemas.microsoft.com/office/drawing/2014/main" id="{397440BF-0271-B394-8429-3520C9030F54}"/>
              </a:ext>
            </a:extLst>
          </p:cNvPr>
          <p:cNvSpPr txBox="1"/>
          <p:nvPr/>
        </p:nvSpPr>
        <p:spPr>
          <a:xfrm flipH="1">
            <a:off x="2718262" y="5077420"/>
            <a:ext cx="6425739" cy="923330"/>
          </a:xfrm>
          <a:prstGeom prst="rect">
            <a:avLst/>
          </a:prstGeom>
          <a:noFill/>
        </p:spPr>
        <p:txBody>
          <a:bodyPr wrap="square" rtlCol="0">
            <a:spAutoFit/>
          </a:bodyPr>
          <a:lstStyle/>
          <a:p>
            <a:pPr algn="r" defTabSz="914378">
              <a:buClr>
                <a:srgbClr val="000000"/>
              </a:buClr>
            </a:pPr>
            <a:r>
              <a:rPr lang="en-US" b="1" kern="0" dirty="0">
                <a:solidFill>
                  <a:srgbClr val="000000"/>
                </a:solidFill>
                <a:latin typeface="Cambria" panose="02040503050406030204" pitchFamily="18" charset="0"/>
                <a:ea typeface="Cambria" panose="02040503050406030204" pitchFamily="18" charset="0"/>
                <a:cs typeface="Arial"/>
                <a:sym typeface="Arial"/>
              </a:rPr>
              <a:t>Candace Murray (Rhodes) M.A. </a:t>
            </a:r>
          </a:p>
          <a:p>
            <a:pPr algn="r" defTabSz="914378">
              <a:buClr>
                <a:srgbClr val="000000"/>
              </a:buClr>
            </a:pPr>
            <a:r>
              <a:rPr lang="en-US" b="1" kern="0" dirty="0">
                <a:solidFill>
                  <a:srgbClr val="000000"/>
                </a:solidFill>
                <a:latin typeface="Cambria" panose="02040503050406030204" pitchFamily="18" charset="0"/>
                <a:ea typeface="Cambria" panose="02040503050406030204" pitchFamily="18" charset="0"/>
                <a:cs typeface="Arial"/>
                <a:sym typeface="Arial"/>
              </a:rPr>
              <a:t>Adjunct Professor Communication; Academic Advisor IU</a:t>
            </a:r>
          </a:p>
          <a:p>
            <a:pPr algn="r" defTabSz="914378">
              <a:buClr>
                <a:srgbClr val="000000"/>
              </a:buClr>
            </a:pPr>
            <a:r>
              <a:rPr lang="en-US" b="1" kern="0" dirty="0">
                <a:solidFill>
                  <a:srgbClr val="000000"/>
                </a:solidFill>
                <a:latin typeface="Cambria" panose="02040503050406030204" pitchFamily="18" charset="0"/>
                <a:ea typeface="Cambria" panose="02040503050406030204" pitchFamily="18" charset="0"/>
                <a:cs typeface="Arial"/>
                <a:sym typeface="Arial"/>
              </a:rPr>
              <a:t>candacer@iu.edu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24200" y="-638175"/>
            <a:ext cx="1104900" cy="3562350"/>
          </a:xfrm>
          <a:prstGeom prst="rect">
            <a:avLst/>
          </a:prstGeom>
          <a:noFill/>
          <a:ln>
            <a:noFill/>
          </a:ln>
        </p:spPr>
      </p:pic>
      <p:pic>
        <p:nvPicPr>
          <p:cNvPr id="64" name="Google Shape;64;p14"/>
          <p:cNvPicPr preferRelativeResize="0"/>
          <p:nvPr/>
        </p:nvPicPr>
        <p:blipFill>
          <a:blip r:embed="rId4">
            <a:alphaModFix/>
          </a:blip>
          <a:stretch>
            <a:fillRect/>
          </a:stretch>
        </p:blipFill>
        <p:spPr>
          <a:xfrm>
            <a:off x="0" y="5589686"/>
            <a:ext cx="9144001" cy="375369"/>
          </a:xfrm>
          <a:prstGeom prst="rect">
            <a:avLst/>
          </a:prstGeom>
          <a:noFill/>
          <a:ln>
            <a:noFill/>
          </a:ln>
        </p:spPr>
      </p:pic>
      <p:sp>
        <p:nvSpPr>
          <p:cNvPr id="2" name="TextBox 1">
            <a:extLst>
              <a:ext uri="{FF2B5EF4-FFF2-40B4-BE49-F238E27FC236}">
                <a16:creationId xmlns:a16="http://schemas.microsoft.com/office/drawing/2014/main" id="{2F2518B4-C815-1288-C1DF-C0E916F285D4}"/>
              </a:ext>
            </a:extLst>
          </p:cNvPr>
          <p:cNvSpPr txBox="1"/>
          <p:nvPr/>
        </p:nvSpPr>
        <p:spPr>
          <a:xfrm>
            <a:off x="776650" y="3352255"/>
            <a:ext cx="2181497" cy="1107996"/>
          </a:xfrm>
          <a:prstGeom prst="rect">
            <a:avLst/>
          </a:prstGeom>
          <a:noFill/>
        </p:spPr>
        <p:txBody>
          <a:bodyPr wrap="square" rtlCol="0">
            <a:spAutoFit/>
          </a:bodyPr>
          <a:lstStyle/>
          <a:p>
            <a:r>
              <a:rPr lang="en-US" sz="3300" b="1" dirty="0"/>
              <a:t>What to expect:</a:t>
            </a:r>
          </a:p>
        </p:txBody>
      </p:sp>
      <p:sp>
        <p:nvSpPr>
          <p:cNvPr id="5" name="Content Placeholder 2">
            <a:extLst>
              <a:ext uri="{FF2B5EF4-FFF2-40B4-BE49-F238E27FC236}">
                <a16:creationId xmlns:a16="http://schemas.microsoft.com/office/drawing/2014/main" id="{F9CB8881-076E-F9A7-686A-B534F1775970}"/>
              </a:ext>
            </a:extLst>
          </p:cNvPr>
          <p:cNvSpPr txBox="1">
            <a:spLocks/>
          </p:cNvSpPr>
          <p:nvPr/>
        </p:nvSpPr>
        <p:spPr>
          <a:xfrm>
            <a:off x="2867298" y="1484267"/>
            <a:ext cx="5656907" cy="4019628"/>
          </a:xfrm>
          <a:prstGeom prst="rect">
            <a:avLst/>
          </a:prstGeom>
        </p:spPr>
        <p:txBody>
          <a:bodyPr spcFirstLastPara="1" vert="horz" wrap="square" lIns="68569" tIns="68569" rIns="68569" bIns="68569" rtlCol="0" anchor="ctr"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alibri" panose="020F0502020204030204" pitchFamily="34" charset="0"/>
              </a:rPr>
              <a:t>Learn and practice presentation skills, trust building in teams, and effective small group communication working in teams and project collaboration.</a:t>
            </a:r>
          </a:p>
          <a:p>
            <a:pPr marL="0" indent="0">
              <a:buNone/>
            </a:pPr>
            <a:endParaRPr lang="en-US" sz="1800" dirty="0">
              <a:latin typeface="Calibri" panose="020F0502020204030204" pitchFamily="34" charset="0"/>
            </a:endParaRPr>
          </a:p>
          <a:p>
            <a:pPr marL="385763" indent="-385763">
              <a:buFont typeface="+mj-lt"/>
              <a:buAutoNum type="arabicPeriod"/>
            </a:pPr>
            <a:r>
              <a:rPr lang="en-US" sz="1800" dirty="0">
                <a:latin typeface="Calibri" panose="020F0502020204030204" pitchFamily="34" charset="0"/>
              </a:rPr>
              <a:t>Lead from where you are</a:t>
            </a:r>
          </a:p>
          <a:p>
            <a:pPr marL="385763" indent="-385763">
              <a:buFont typeface="+mj-lt"/>
              <a:buAutoNum type="arabicPeriod"/>
            </a:pPr>
            <a:r>
              <a:rPr lang="en-US" sz="1800" dirty="0">
                <a:latin typeface="Calibri" panose="020F0502020204030204" pitchFamily="34" charset="0"/>
              </a:rPr>
              <a:t>Reflection</a:t>
            </a:r>
          </a:p>
          <a:p>
            <a:pPr marL="385763" indent="-385763">
              <a:buFont typeface="+mj-lt"/>
              <a:buAutoNum type="arabicPeriod"/>
            </a:pPr>
            <a:r>
              <a:rPr lang="en-US" sz="1800" dirty="0">
                <a:latin typeface="Calibri" panose="020F0502020204030204" pitchFamily="34" charset="0"/>
              </a:rPr>
              <a:t>Working in teams and small groups</a:t>
            </a:r>
          </a:p>
          <a:p>
            <a:pPr marL="385763" indent="-385763">
              <a:buFont typeface="+mj-lt"/>
              <a:buAutoNum type="arabicPeriod"/>
            </a:pPr>
            <a:r>
              <a:rPr lang="en-US" sz="1800" dirty="0">
                <a:latin typeface="Calibri" panose="020F0502020204030204" pitchFamily="34" charset="0"/>
              </a:rPr>
              <a:t>Outlining for presentations</a:t>
            </a:r>
          </a:p>
          <a:p>
            <a:pPr marL="385763" indent="-385763">
              <a:buFont typeface="+mj-lt"/>
              <a:buAutoNum type="arabicPeriod"/>
            </a:pPr>
            <a:r>
              <a:rPr lang="en-US" sz="1800" dirty="0">
                <a:latin typeface="Calibri" panose="020F0502020204030204" pitchFamily="34" charset="0"/>
              </a:rPr>
              <a:t>Presentation skills</a:t>
            </a:r>
          </a:p>
          <a:p>
            <a:pPr marL="385763" indent="-385763">
              <a:buFont typeface="+mj-lt"/>
              <a:buAutoNum type="arabicPeriod"/>
            </a:pPr>
            <a:r>
              <a:rPr lang="en-US" sz="1800" dirty="0">
                <a:latin typeface="Calibri" panose="020F0502020204030204" pitchFamily="34" charset="0"/>
              </a:rPr>
              <a:t>Building trust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785780C122DE4C840EB818DA7E5D2B" ma:contentTypeVersion="15" ma:contentTypeDescription="Create a new document." ma:contentTypeScope="" ma:versionID="ac157d0af3024d63f66197f0eaab7da9">
  <xsd:schema xmlns:xsd="http://www.w3.org/2001/XMLSchema" xmlns:xs="http://www.w3.org/2001/XMLSchema" xmlns:p="http://schemas.microsoft.com/office/2006/metadata/properties" xmlns:ns2="4235b9f6-5243-4e64-a390-d84153960497" xmlns:ns3="2591a46d-73b0-495f-8f0d-cf5e79da0c98" targetNamespace="http://schemas.microsoft.com/office/2006/metadata/properties" ma:root="true" ma:fieldsID="4aa26efe833d18c2dc98dee216a12918" ns2:_="" ns3:_="">
    <xsd:import namespace="4235b9f6-5243-4e64-a390-d84153960497"/>
    <xsd:import namespace="2591a46d-73b0-495f-8f0d-cf5e79da0c9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SearchPropertie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35b9f6-5243-4e64-a390-d841539604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e8a7b22-8145-4f4d-bf3a-5956489949b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91a46d-73b0-495f-8f0d-cf5e79da0c9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f869698-8e32-4771-8c03-5d8d3049c7ca}" ma:internalName="TaxCatchAll" ma:showField="CatchAllData" ma:web="2591a46d-73b0-495f-8f0d-cf5e79da0c9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591a46d-73b0-495f-8f0d-cf5e79da0c98" xsi:nil="true"/>
    <lcf76f155ced4ddcb4097134ff3c332f xmlns="4235b9f6-5243-4e64-a390-d8415396049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F149A9-E991-430A-9E1F-59DCD82865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35b9f6-5243-4e64-a390-d84153960497"/>
    <ds:schemaRef ds:uri="2591a46d-73b0-495f-8f0d-cf5e79da0c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ABC03F-2EBB-4AA5-A3E2-8DECDE77EB27}">
  <ds:schemaRefs>
    <ds:schemaRef ds:uri="http://purl.org/dc/terms/"/>
    <ds:schemaRef ds:uri="http://purl.org/dc/elements/1.1/"/>
    <ds:schemaRef ds:uri="http://schemas.microsoft.com/office/infopath/2007/PartnerControls"/>
    <ds:schemaRef ds:uri="http://www.w3.org/XML/1998/namespace"/>
    <ds:schemaRef ds:uri="http://schemas.microsoft.com/office/2006/documentManagement/types"/>
    <ds:schemaRef ds:uri="http://purl.org/dc/dcmitype/"/>
    <ds:schemaRef ds:uri="2591a46d-73b0-495f-8f0d-cf5e79da0c98"/>
    <ds:schemaRef ds:uri="http://schemas.openxmlformats.org/package/2006/metadata/core-properties"/>
    <ds:schemaRef ds:uri="http://schemas.microsoft.com/office/2006/metadata/properties"/>
    <ds:schemaRef ds:uri="4235b9f6-5243-4e64-a390-d84153960497"/>
  </ds:schemaRefs>
</ds:datastoreItem>
</file>

<file path=customXml/itemProps3.xml><?xml version="1.0" encoding="utf-8"?>
<ds:datastoreItem xmlns:ds="http://schemas.openxmlformats.org/officeDocument/2006/customXml" ds:itemID="{2E0B6AA7-720D-45AF-8AA9-59A7BCEA7C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488</TotalTime>
  <Words>2086</Words>
  <Application>Microsoft Office PowerPoint</Application>
  <PresentationFormat>On-screen Show (4:3)</PresentationFormat>
  <Paragraphs>274</Paragraphs>
  <Slides>34</Slides>
  <Notes>20</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2_Office Theme</vt:lpstr>
      <vt:lpstr>PowerPoint Presentation</vt:lpstr>
      <vt:lpstr>     </vt:lpstr>
      <vt:lpstr>Today’s Lunch Sponsor</vt:lpstr>
      <vt:lpstr>Today’s Agenda </vt:lpstr>
      <vt:lpstr>Housing Keeping Items</vt:lpstr>
      <vt:lpstr>Panel Service Clubs</vt:lpstr>
      <vt:lpstr>Theory to Practice: Team Presentation and Building Trust  Candace Murray (Rhodes), M.A. </vt:lpstr>
      <vt:lpstr>PowerPoint Presentation</vt:lpstr>
      <vt:lpstr>PowerPoint Presentation</vt:lpstr>
      <vt:lpstr>PowerPoint Presentation</vt:lpstr>
      <vt:lpstr>PowerPoint Presentation</vt:lpstr>
      <vt:lpstr>PowerPoint Presentation</vt:lpstr>
      <vt:lpstr>Small Group/Team Discussion</vt:lpstr>
      <vt:lpstr>Define Small Group…</vt:lpstr>
      <vt:lpstr>Benefits of Small Groups or working in Teams…</vt:lpstr>
      <vt:lpstr>Disadvantages of Small Groups or working in Teams…</vt:lpstr>
      <vt:lpstr>PowerPoint Presentation</vt:lpstr>
      <vt:lpstr>PowerPoint Presentation</vt:lpstr>
      <vt:lpstr>Presentation: INTRODUCTION</vt:lpstr>
      <vt:lpstr>PowerPoint Presentation</vt:lpstr>
      <vt:lpstr>Presentation: BODY</vt:lpstr>
      <vt:lpstr>Presentation: CONCLUSION</vt:lpstr>
      <vt:lpstr>PowerPoint Presentation</vt:lpstr>
      <vt:lpstr>Now we practice….. Of course, in small groups</vt:lpstr>
      <vt:lpstr>PowerPoint Presentation</vt:lpstr>
      <vt:lpstr>PowerPoint Presentation</vt:lpstr>
      <vt:lpstr>PowerPoint Presentation</vt:lpstr>
      <vt:lpstr>PowerPoint Presentation</vt:lpstr>
      <vt:lpstr>PowerPoint Presentation</vt:lpstr>
      <vt:lpstr>From Trust to Results: Practical Approaches for Leaders Gloria Preece, PhD </vt:lpstr>
      <vt:lpstr>Today’s Lunch Sponsor</vt:lpstr>
      <vt:lpstr>Host Presentation &amp; Tour</vt:lpstr>
      <vt:lpstr>Survey </vt:lpstr>
      <vt:lpstr>Next Session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Sponsors of Leadership Development Wabash County   Wabash County Commissioners</dc:title>
  <dc:creator>Jana Thibos</dc:creator>
  <cp:lastModifiedBy>Tenille Zartman</cp:lastModifiedBy>
  <cp:revision>183</cp:revision>
  <cp:lastPrinted>2023-12-20T19:35:15Z</cp:lastPrinted>
  <dcterms:created xsi:type="dcterms:W3CDTF">2017-11-09T14:30:18Z</dcterms:created>
  <dcterms:modified xsi:type="dcterms:W3CDTF">2024-03-20T11:50:47Z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0x010100F9785780C122DE4C840EB818DA7E5D2B</vt:lpwstr>
  </property>
  <property fmtid="{D5CDD505-2E9C-101B-9397-08002B2CF9AE}" pid="3" name="Order">
    <vt:r8>6898800</vt:r8>
  </property>
  <property fmtid="{D5CDD505-2E9C-101B-9397-08002B2CF9AE}" pid="4" name="MediaServiceImageTags">
    <vt:lpwstr/>
  </property>
</Properties>
</file>